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4" r:id="rId1"/>
    <p:sldMasterId id="2147483656" r:id="rId2"/>
    <p:sldMasterId id="2147483657" r:id="rId3"/>
    <p:sldMasterId id="2147483658" r:id="rId4"/>
    <p:sldMasterId id="2147483659" r:id="rId5"/>
    <p:sldMasterId id="2147483660" r:id="rId6"/>
    <p:sldMasterId id="2147483650" r:id="rId7"/>
  </p:sldMasterIdLst>
  <p:notesMasterIdLst>
    <p:notesMasterId r:id="rId29"/>
  </p:notesMasterIdLst>
  <p:handoutMasterIdLst>
    <p:handoutMasterId r:id="rId30"/>
  </p:handoutMasterIdLst>
  <p:sldIdLst>
    <p:sldId id="256" r:id="rId8"/>
    <p:sldId id="548" r:id="rId9"/>
    <p:sldId id="559" r:id="rId10"/>
    <p:sldId id="534" r:id="rId11"/>
    <p:sldId id="554" r:id="rId12"/>
    <p:sldId id="555" r:id="rId13"/>
    <p:sldId id="553" r:id="rId14"/>
    <p:sldId id="529" r:id="rId15"/>
    <p:sldId id="560" r:id="rId16"/>
    <p:sldId id="558" r:id="rId17"/>
    <p:sldId id="542" r:id="rId18"/>
    <p:sldId id="540" r:id="rId19"/>
    <p:sldId id="544" r:id="rId20"/>
    <p:sldId id="546" r:id="rId21"/>
    <p:sldId id="545" r:id="rId22"/>
    <p:sldId id="562" r:id="rId23"/>
    <p:sldId id="563" r:id="rId24"/>
    <p:sldId id="550" r:id="rId25"/>
    <p:sldId id="561" r:id="rId26"/>
    <p:sldId id="564" r:id="rId27"/>
    <p:sldId id="258" r:id="rId28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sabi" initials="c" lastIdx="1" clrIdx="0"/>
  <p:cmAuthor id="1" name="Garai Csaba" initials="GC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  <a:srgbClr val="006699"/>
    <a:srgbClr val="FFCC00"/>
    <a:srgbClr val="006600"/>
    <a:srgbClr val="292929"/>
    <a:srgbClr val="0099FF"/>
    <a:srgbClr val="FFFF99"/>
    <a:srgbClr val="66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Közepesen sötét stílus 3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Közepesen sötét stílus 3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7712" autoAdjust="0"/>
  </p:normalViewPr>
  <p:slideViewPr>
    <p:cSldViewPr snapToGrid="0">
      <p:cViewPr>
        <p:scale>
          <a:sx n="110" d="100"/>
          <a:sy n="110" d="100"/>
        </p:scale>
        <p:origin x="-1722" y="-180"/>
      </p:cViewPr>
      <p:guideLst>
        <p:guide orient="horz" pos="4000"/>
        <p:guide pos="2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"/>
    </p:cViewPr>
  </p:sorterViewPr>
  <p:notesViewPr>
    <p:cSldViewPr snapToGrid="0">
      <p:cViewPr varScale="1">
        <p:scale>
          <a:sx n="110" d="100"/>
          <a:sy n="110" d="100"/>
        </p:scale>
        <p:origin x="-2070" y="-90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1" i="0" u="none" strike="noStrike" baseline="0" dirty="0" smtClean="0">
                <a:solidFill>
                  <a:srgbClr val="FFC000"/>
                </a:solidFill>
              </a:rPr>
              <a:t>64 Time Slots</a:t>
            </a:r>
            <a:endParaRPr lang="en-US" sz="1400" dirty="0">
              <a:solidFill>
                <a:srgbClr val="FFC000"/>
              </a:solidFill>
            </a:endParaRPr>
          </a:p>
        </c:rich>
      </c:tx>
      <c:layout>
        <c:manualLayout>
          <c:xMode val="edge"/>
          <c:yMode val="edge"/>
          <c:x val="0.45733291376438523"/>
          <c:y val="6.548058242851954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Sheet3!$B$1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Sheet3!$A$2:$A$65</c:f>
              <c:strCache>
                <c:ptCount val="64"/>
                <c:pt idx="0">
                  <c:v>TS 1</c:v>
                </c:pt>
                <c:pt idx="1">
                  <c:v>TS 2</c:v>
                </c:pt>
                <c:pt idx="2">
                  <c:v>TS 3</c:v>
                </c:pt>
                <c:pt idx="3">
                  <c:v>TS 4</c:v>
                </c:pt>
                <c:pt idx="4">
                  <c:v>TS 5</c:v>
                </c:pt>
                <c:pt idx="5">
                  <c:v>TS 6</c:v>
                </c:pt>
                <c:pt idx="6">
                  <c:v>TS 7</c:v>
                </c:pt>
                <c:pt idx="7">
                  <c:v>TS 8</c:v>
                </c:pt>
                <c:pt idx="8">
                  <c:v>TS 9</c:v>
                </c:pt>
                <c:pt idx="9">
                  <c:v>TS 10</c:v>
                </c:pt>
                <c:pt idx="10">
                  <c:v>TS 11</c:v>
                </c:pt>
                <c:pt idx="11">
                  <c:v>TS 12</c:v>
                </c:pt>
                <c:pt idx="12">
                  <c:v>TS 13</c:v>
                </c:pt>
                <c:pt idx="13">
                  <c:v>TS 14</c:v>
                </c:pt>
                <c:pt idx="14">
                  <c:v>TS 15</c:v>
                </c:pt>
                <c:pt idx="15">
                  <c:v>TS 16</c:v>
                </c:pt>
                <c:pt idx="16">
                  <c:v>TS 17</c:v>
                </c:pt>
                <c:pt idx="17">
                  <c:v>TS 18</c:v>
                </c:pt>
                <c:pt idx="18">
                  <c:v>TS 19</c:v>
                </c:pt>
                <c:pt idx="19">
                  <c:v>TS 20</c:v>
                </c:pt>
                <c:pt idx="20">
                  <c:v>TS 21</c:v>
                </c:pt>
                <c:pt idx="21">
                  <c:v>TS 22</c:v>
                </c:pt>
                <c:pt idx="22">
                  <c:v>TS 23</c:v>
                </c:pt>
                <c:pt idx="23">
                  <c:v>TS 24</c:v>
                </c:pt>
                <c:pt idx="24">
                  <c:v>TS 25</c:v>
                </c:pt>
                <c:pt idx="25">
                  <c:v>TS 26</c:v>
                </c:pt>
                <c:pt idx="26">
                  <c:v>TS 27</c:v>
                </c:pt>
                <c:pt idx="27">
                  <c:v>TS 28</c:v>
                </c:pt>
                <c:pt idx="28">
                  <c:v>TS 29</c:v>
                </c:pt>
                <c:pt idx="29">
                  <c:v>TS 30</c:v>
                </c:pt>
                <c:pt idx="30">
                  <c:v>TS 31</c:v>
                </c:pt>
                <c:pt idx="31">
                  <c:v>TS 32</c:v>
                </c:pt>
                <c:pt idx="32">
                  <c:v>TS 33</c:v>
                </c:pt>
                <c:pt idx="33">
                  <c:v>TS 34</c:v>
                </c:pt>
                <c:pt idx="34">
                  <c:v>TS 35</c:v>
                </c:pt>
                <c:pt idx="35">
                  <c:v>TS 36</c:v>
                </c:pt>
                <c:pt idx="36">
                  <c:v>TS 37</c:v>
                </c:pt>
                <c:pt idx="37">
                  <c:v>TS 38</c:v>
                </c:pt>
                <c:pt idx="38">
                  <c:v>TS 39</c:v>
                </c:pt>
                <c:pt idx="39">
                  <c:v>TS 40</c:v>
                </c:pt>
                <c:pt idx="40">
                  <c:v>TS 41</c:v>
                </c:pt>
                <c:pt idx="41">
                  <c:v>TS 42</c:v>
                </c:pt>
                <c:pt idx="42">
                  <c:v>TS 43</c:v>
                </c:pt>
                <c:pt idx="43">
                  <c:v>TS 44</c:v>
                </c:pt>
                <c:pt idx="44">
                  <c:v>TS 45</c:v>
                </c:pt>
                <c:pt idx="45">
                  <c:v>TS 46</c:v>
                </c:pt>
                <c:pt idx="46">
                  <c:v>TS 47</c:v>
                </c:pt>
                <c:pt idx="47">
                  <c:v>TS 48</c:v>
                </c:pt>
                <c:pt idx="48">
                  <c:v>TS 49</c:v>
                </c:pt>
                <c:pt idx="49">
                  <c:v>TS 50</c:v>
                </c:pt>
                <c:pt idx="50">
                  <c:v>TS 51</c:v>
                </c:pt>
                <c:pt idx="51">
                  <c:v>TS 52</c:v>
                </c:pt>
                <c:pt idx="52">
                  <c:v>TS 53</c:v>
                </c:pt>
                <c:pt idx="53">
                  <c:v>TS 54</c:v>
                </c:pt>
                <c:pt idx="54">
                  <c:v>TS 55</c:v>
                </c:pt>
                <c:pt idx="55">
                  <c:v>TS 56</c:v>
                </c:pt>
                <c:pt idx="56">
                  <c:v>TS 57</c:v>
                </c:pt>
                <c:pt idx="57">
                  <c:v>TS 58</c:v>
                </c:pt>
                <c:pt idx="58">
                  <c:v>TS 59</c:v>
                </c:pt>
                <c:pt idx="59">
                  <c:v>TS 60</c:v>
                </c:pt>
                <c:pt idx="60">
                  <c:v>TS 61</c:v>
                </c:pt>
                <c:pt idx="61">
                  <c:v>TS 62</c:v>
                </c:pt>
                <c:pt idx="62">
                  <c:v>TS 63</c:v>
                </c:pt>
                <c:pt idx="63">
                  <c:v>TS 64</c:v>
                </c:pt>
              </c:strCache>
            </c:strRef>
          </c:cat>
          <c:val>
            <c:numRef>
              <c:f>Sheet3!$B$2:$B$65</c:f>
              <c:numCache>
                <c:formatCode>General</c:formatCode>
                <c:ptCount val="6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0.21584</cdr:x>
      <cdr:y>0.2017</cdr:y>
    </cdr:from>
    <cdr:to>
      <cdr:x>0.28961</cdr:x>
      <cdr:y>0.28368</cdr:y>
    </cdr:to>
    <cdr:cxnSp macro="">
      <cdr:nvCxnSpPr>
        <cdr:cNvPr id="2" name="Straight Arrow Connector 33"/>
        <cdr:cNvCxnSpPr/>
      </cdr:nvCxnSpPr>
      <cdr:spPr>
        <a:xfrm xmlns:a="http://schemas.openxmlformats.org/drawingml/2006/main">
          <a:off x="912276" y="603311"/>
          <a:ext cx="311765" cy="24520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90837228-4D14-45BC-8AAD-35CEB04897D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60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84502640-9038-4861-9958-15BCD6934EC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50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DA869-DF83-4E41-9CBD-0FEF61A6A22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339C18-3545-419D-BB16-3822970995D4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82F624-9D8B-41B4-BE4E-2281DD7E868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design-to-cost innovation, Ceragon managed to reduce system cost without compromising quality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applying our products into the </a:t>
            </a:r>
            <a:r>
              <a:rPr lang="en-US" baseline="0" dirty="0" err="1" smtClean="0"/>
              <a:t>Nera</a:t>
            </a:r>
            <a:r>
              <a:rPr lang="en-US" baseline="0" dirty="0" smtClean="0"/>
              <a:t> channels, we plan to improve gross margins while increasing top line</a:t>
            </a:r>
          </a:p>
          <a:p>
            <a:r>
              <a:rPr lang="en-US" baseline="0" dirty="0" smtClean="0"/>
              <a:t>This is the TRU synergy of the 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339C18-3545-419D-BB16-3822970995D4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i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1138" y="333375"/>
            <a:ext cx="7772400" cy="863600"/>
          </a:xfrm>
        </p:spPr>
        <p:txBody>
          <a:bodyPr/>
          <a:lstStyle>
            <a:lvl1pPr>
              <a:defRPr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Mintacím szerkesztése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1138" y="1196975"/>
            <a:ext cx="6329362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Alcím mintájának szerkesztése</a:t>
            </a:r>
            <a:endParaRPr lang="hu-HU" noProof="0" smtClean="0"/>
          </a:p>
          <a:p>
            <a:pPr lvl="0"/>
            <a:r>
              <a:rPr lang="hu-HU" noProof="0" smtClean="0"/>
              <a:t>Előadó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8214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8822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42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90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04112" y="6433321"/>
            <a:ext cx="31869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CF28ED5-1085-41FD-BB9B-2ABD6AC4017F}" type="slidenum">
              <a:rPr lang="en-US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85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843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92574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22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659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930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94" name="Picture 26" descr="c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16588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1138" y="333375"/>
            <a:ext cx="7772400" cy="863600"/>
          </a:xfrm>
        </p:spPr>
        <p:txBody>
          <a:bodyPr/>
          <a:lstStyle>
            <a:lvl1pPr>
              <a:defRPr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Mintacím szerkesztése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1138" y="1196975"/>
            <a:ext cx="6329362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err="1" smtClean="0"/>
              <a:t>Alcím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mintájának</a:t>
            </a:r>
            <a:r>
              <a:rPr lang="en-US" noProof="0" dirty="0" smtClean="0"/>
              <a:t> </a:t>
            </a:r>
            <a:r>
              <a:rPr lang="en-US" noProof="0" dirty="0" err="1" smtClean="0"/>
              <a:t>szerkesztése</a:t>
            </a:r>
            <a:endParaRPr lang="hu-HU" noProof="0" dirty="0" smtClean="0"/>
          </a:p>
          <a:p>
            <a:pPr lvl="0"/>
            <a:r>
              <a:rPr lang="hu-HU" noProof="0" dirty="0" smtClean="0"/>
              <a:t>Előadó</a:t>
            </a:r>
            <a:endParaRPr lang="en-US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418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9492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97910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786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969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8033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618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9727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889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85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02004" y="274638"/>
            <a:ext cx="8531604" cy="1000489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517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5582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3751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0645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315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031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216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0449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7099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67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7376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210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574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65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6273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617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871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412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8996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6965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2904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0393" y="167780"/>
            <a:ext cx="8514825" cy="1115736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7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397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5151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294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4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6881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72791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454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82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5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54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6228" y="151002"/>
            <a:ext cx="8279934" cy="1149292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94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06196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98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0198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883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96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54327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939820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1631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813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9" name="Picture 19" descr="ve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87325" y="333375"/>
            <a:ext cx="7772400" cy="8636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 Narrow CE" pitchFamily="34" charset="-18"/>
              </a:defRPr>
            </a:lvl1pPr>
          </a:lstStyle>
          <a:p>
            <a:pPr lvl="0"/>
            <a:r>
              <a:rPr lang="hu-HU" noProof="0" smtClean="0"/>
              <a:t>Köszönöm a figyelmüket</a:t>
            </a:r>
            <a:endParaRPr lang="en-US" noProof="0" smtClean="0"/>
          </a:p>
        </p:txBody>
      </p:sp>
      <p:sp>
        <p:nvSpPr>
          <p:cNvPr id="1126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7325" y="1196975"/>
            <a:ext cx="6329363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66CCFF"/>
                </a:solidFill>
              </a:defRPr>
            </a:lvl1pPr>
          </a:lstStyle>
          <a:p>
            <a:pPr lvl="0"/>
            <a:r>
              <a:rPr lang="en-US" noProof="0" smtClean="0"/>
              <a:t>Alcím mintájának szerkesztése</a:t>
            </a:r>
            <a:endParaRPr lang="hu-HU" noProof="0" smtClean="0"/>
          </a:p>
          <a:p>
            <a:pPr lvl="0"/>
            <a:r>
              <a:rPr lang="hu-HU" noProof="0" smtClean="0"/>
              <a:t>Előadó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892" y="159391"/>
            <a:ext cx="8649049" cy="1140903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633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259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17900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747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357438" y="1600200"/>
            <a:ext cx="1747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8045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254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6898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470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2842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47310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77191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33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4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675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60" name="Picture 16" descr="old06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496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84313"/>
            <a:ext cx="84963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Mintaszöveg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655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737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05" name="Picture 17" descr="old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90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659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91" name="Picture 15" descr="old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7818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9" name="Picture 11" descr="old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2" name="Picture 10" descr="old0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8" name="Picture 12" descr="old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40" name="Picture 24" descr="old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1163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3648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chart" Target="../charts/chart1.xm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15.png"/><Relationship Id="rId7" Type="http://schemas.openxmlformats.org/officeDocument/2006/relationships/image" Target="../media/image17.wmf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4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367" y="341764"/>
            <a:ext cx="8473224" cy="3666710"/>
          </a:xfrm>
        </p:spPr>
        <p:txBody>
          <a:bodyPr/>
          <a:lstStyle/>
          <a:p>
            <a:r>
              <a:rPr lang="hu-HU" dirty="0">
                <a:solidFill>
                  <a:srgbClr val="000000"/>
                </a:solidFill>
                <a:effectLst/>
                <a:latin typeface="Verdana"/>
              </a:rPr>
              <a:t>A Magyar Honvédség  állandóhelyű </a:t>
            </a:r>
            <a:r>
              <a:rPr lang="hu-HU" dirty="0" smtClean="0">
                <a:solidFill>
                  <a:srgbClr val="000000"/>
                </a:solidFill>
                <a:effectLst/>
                <a:latin typeface="Verdana"/>
              </a:rPr>
              <a:t>gerinchálózatainak </a:t>
            </a:r>
            <a:r>
              <a:rPr lang="hu-HU" dirty="0">
                <a:solidFill>
                  <a:srgbClr val="000000"/>
                </a:solidFill>
                <a:effectLst/>
                <a:latin typeface="Verdana"/>
              </a:rPr>
              <a:t>és tábori kommunikációs rendszereinek</a:t>
            </a:r>
            <a:br>
              <a:rPr lang="hu-HU" dirty="0">
                <a:solidFill>
                  <a:srgbClr val="000000"/>
                </a:solidFill>
                <a:effectLst/>
                <a:latin typeface="Verdana"/>
              </a:rPr>
            </a:br>
            <a:r>
              <a:rPr lang="hu-HU" dirty="0">
                <a:solidFill>
                  <a:srgbClr val="000000"/>
                </a:solidFill>
                <a:effectLst/>
                <a:latin typeface="Verdana"/>
              </a:rPr>
              <a:t>fejlesztési irányai</a:t>
            </a:r>
            <a:endParaRPr lang="hu-HU" dirty="0"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69" y="3973731"/>
            <a:ext cx="7078895" cy="10795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Trencsánszky Imre</a:t>
            </a:r>
            <a:endParaRPr lang="en-GB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Vezetéknélküli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megoldások divízió vezető</a:t>
            </a:r>
          </a:p>
          <a:p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Senior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hálózati mérnök</a:t>
            </a:r>
            <a:endParaRPr lang="hu-H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2018.11.14.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Budapest </a:t>
            </a:r>
          </a:p>
          <a:p>
            <a:endParaRPr lang="hu-H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19500" y="347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lvl="1"/>
            <a:r>
              <a:rPr lang="hu-HU" sz="2800" dirty="0" smtClean="0">
                <a:solidFill>
                  <a:srgbClr val="FFC000"/>
                </a:solidFill>
              </a:rPr>
              <a:t>Technikák a megbízhatóság és a kapacitásnövelésre</a:t>
            </a:r>
            <a:endParaRPr lang="en-GB" sz="2800" dirty="0" smtClean="0">
              <a:solidFill>
                <a:srgbClr val="FFC000"/>
              </a:solidFill>
            </a:endParaRP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83720" cy="4824412"/>
          </a:xfrm>
        </p:spPr>
        <p:txBody>
          <a:bodyPr/>
          <a:lstStyle/>
          <a:p>
            <a:pPr marL="0" indent="0" eaLnBrk="1" hangingPunct="1">
              <a:buNone/>
            </a:pPr>
            <a:endParaRPr lang="hu-HU" noProof="0" dirty="0" smtClean="0">
              <a:latin typeface="Arial Narrow" pitchFamily="34" charset="0"/>
            </a:endParaRPr>
          </a:p>
          <a:p>
            <a:pPr eaLnBrk="1" hangingPunct="1">
              <a:buFontTx/>
              <a:buNone/>
            </a:pPr>
            <a:r>
              <a:rPr lang="en-GB" noProof="0" dirty="0" smtClean="0">
                <a:latin typeface="Arial Narrow" pitchFamily="34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616"/>
            <a:ext cx="6987396" cy="47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07720" y="3225156"/>
            <a:ext cx="424282" cy="322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07" y="4886846"/>
            <a:ext cx="2759971" cy="15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02" y="3654769"/>
            <a:ext cx="1891910" cy="11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609347" y="3470103"/>
            <a:ext cx="678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068"/>
            <a:ext cx="5581290" cy="188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12808" y="3131389"/>
            <a:ext cx="3459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76015" y="1605772"/>
            <a:ext cx="1659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11" y="1449649"/>
            <a:ext cx="4816659" cy="209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305588" y="3157268"/>
            <a:ext cx="2001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36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48" y="2753883"/>
            <a:ext cx="259020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45" y="1595825"/>
            <a:ext cx="2653107" cy="94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0" y="4264626"/>
            <a:ext cx="2166804" cy="9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5" y="5425891"/>
            <a:ext cx="2429674" cy="92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lvl="1"/>
            <a:r>
              <a:rPr lang="hu-HU" sz="2800" dirty="0" smtClean="0">
                <a:solidFill>
                  <a:srgbClr val="FFC000"/>
                </a:solidFill>
              </a:rPr>
              <a:t>Technikák a megbízhatóság és a kapacitásnövelésre</a:t>
            </a:r>
            <a:endParaRPr lang="en-GB" sz="2800" dirty="0" smtClean="0">
              <a:solidFill>
                <a:srgbClr val="FFC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52" y="1416788"/>
            <a:ext cx="2639682" cy="359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1" y="1450254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56" y="4097810"/>
            <a:ext cx="4359767" cy="224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0" y="148087"/>
            <a:ext cx="9074989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végső cél: az optikai átviteli hálózat (redundáns </a:t>
            </a:r>
            <a:r>
              <a:rPr lang="hu-HU" dirty="0" err="1" smtClean="0">
                <a:solidFill>
                  <a:srgbClr val="FFC000"/>
                </a:solidFill>
              </a:rPr>
              <a:t>gyűrűtopológia</a:t>
            </a:r>
            <a:r>
              <a:rPr lang="hu-HU" dirty="0" smtClean="0">
                <a:solidFill>
                  <a:srgbClr val="FFC000"/>
                </a:solidFill>
              </a:rPr>
              <a:t>) és a mikrohullámú hálózat teljes integrációja—külső eszköz nélkül</a:t>
            </a:r>
            <a:endParaRPr lang="he-IL" dirty="0">
              <a:solidFill>
                <a:srgbClr val="FFC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397"/>
            <a:ext cx="8600536" cy="51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0"/>
            <a:ext cx="9074989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Sávszélesség sokszorozási technikák—ugyanazon </a:t>
            </a:r>
            <a:r>
              <a:rPr lang="hu-HU" dirty="0">
                <a:solidFill>
                  <a:srgbClr val="FFC000"/>
                </a:solidFill>
              </a:rPr>
              <a:t>f</a:t>
            </a:r>
            <a:r>
              <a:rPr lang="hu-HU" dirty="0" smtClean="0">
                <a:solidFill>
                  <a:srgbClr val="FFC000"/>
                </a:solidFill>
              </a:rPr>
              <a:t>rekvenciát vagy/és </a:t>
            </a:r>
            <a:r>
              <a:rPr lang="hu-HU" dirty="0" err="1" smtClean="0">
                <a:solidFill>
                  <a:srgbClr val="FFC000"/>
                </a:solidFill>
              </a:rPr>
              <a:t>polárt</a:t>
            </a:r>
            <a:r>
              <a:rPr lang="hu-HU" dirty="0" smtClean="0">
                <a:solidFill>
                  <a:srgbClr val="FFC000"/>
                </a:solidFill>
              </a:rPr>
              <a:t> vagy/és antennát használva! </a:t>
            </a:r>
            <a:endParaRPr lang="he-IL" dirty="0">
              <a:solidFill>
                <a:srgbClr val="FFC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677"/>
            <a:ext cx="2402958" cy="39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27" y="980319"/>
            <a:ext cx="5482577" cy="337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44" y="3142000"/>
            <a:ext cx="2761141" cy="32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63347" y="1580084"/>
            <a:ext cx="2604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Each unit uses dual polarization, </a:t>
            </a:r>
            <a:r>
              <a:rPr lang="en-US" sz="1200" dirty="0" smtClean="0"/>
              <a:t>with</a:t>
            </a:r>
            <a:r>
              <a:rPr lang="hu-HU" sz="1200" dirty="0" smtClean="0"/>
              <a:t> </a:t>
            </a:r>
            <a:r>
              <a:rPr lang="en-US" sz="1200" dirty="0" smtClean="0"/>
              <a:t>all </a:t>
            </a:r>
            <a:r>
              <a:rPr lang="en-US" sz="1200" dirty="0"/>
              <a:t>four radio channels using the same frequency</a:t>
            </a:r>
            <a:r>
              <a:rPr lang="en-US" sz="1200" dirty="0"/>
              <a:t> </a:t>
            </a:r>
            <a:r>
              <a:rPr lang="hu-HU" sz="1200" dirty="0" smtClean="0"/>
              <a:t>!!!!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58" y="5246824"/>
            <a:ext cx="2219846" cy="116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85" y="4266815"/>
            <a:ext cx="1849284" cy="9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92" y="5332987"/>
            <a:ext cx="2425666" cy="8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81" y="4266815"/>
            <a:ext cx="1943315" cy="9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4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0"/>
            <a:ext cx="9169880" cy="1291087"/>
          </a:xfrm>
        </p:spPr>
        <p:txBody>
          <a:bodyPr>
            <a:normAutofit/>
          </a:bodyPr>
          <a:lstStyle/>
          <a:p>
            <a:r>
              <a:rPr lang="hu-HU" sz="2200" dirty="0" smtClean="0">
                <a:solidFill>
                  <a:srgbClr val="FFC000"/>
                </a:solidFill>
              </a:rPr>
              <a:t>A 4x4 MIMO elmélete—ugyanazon frekvencián és </a:t>
            </a:r>
            <a:r>
              <a:rPr lang="hu-HU" sz="2200" dirty="0" err="1" smtClean="0">
                <a:solidFill>
                  <a:srgbClr val="FFC000"/>
                </a:solidFill>
              </a:rPr>
              <a:t>árbócon</a:t>
            </a:r>
            <a:r>
              <a:rPr lang="hu-HU" sz="2200" dirty="0" smtClean="0">
                <a:solidFill>
                  <a:srgbClr val="FFC000"/>
                </a:solidFill>
              </a:rPr>
              <a:t> 4 adót üzemeltetünk 1 irányba XPIC módon (ellenoldalon megegyezik a konfiguráció). Eredmény: négyszere</a:t>
            </a:r>
            <a:r>
              <a:rPr lang="hu-HU" sz="2200" dirty="0" smtClean="0">
                <a:solidFill>
                  <a:srgbClr val="FFC000"/>
                </a:solidFill>
              </a:rPr>
              <a:t>s </a:t>
            </a:r>
            <a:r>
              <a:rPr lang="hu-HU" sz="2200" dirty="0" smtClean="0">
                <a:solidFill>
                  <a:srgbClr val="FFC000"/>
                </a:solidFill>
              </a:rPr>
              <a:t> sávszélesség!</a:t>
            </a:r>
            <a:endParaRPr lang="he-IL" sz="2200" dirty="0">
              <a:solidFill>
                <a:srgbClr val="FFC000"/>
              </a:solidFill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225" y="2388103"/>
            <a:ext cx="3281096" cy="40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672" y="1298351"/>
            <a:ext cx="6980940" cy="516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00732" y="6193766"/>
            <a:ext cx="1285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74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711" y="1147313"/>
            <a:ext cx="6856819" cy="430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60" y="4100510"/>
            <a:ext cx="4493639" cy="23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7183" y="132271"/>
            <a:ext cx="9315086" cy="91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kern="0" dirty="0" smtClean="0">
                <a:solidFill>
                  <a:srgbClr val="FFC000"/>
                </a:solidFill>
              </a:rPr>
              <a:t>Teljes redundancia— a beltéri egység intelligens módon kapcsol (hangolható paraméterek)</a:t>
            </a:r>
            <a:endParaRPr lang="he-IL" kern="0" dirty="0">
              <a:solidFill>
                <a:srgbClr val="FFC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07" y="1320042"/>
            <a:ext cx="3509507" cy="24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sz="2700" dirty="0" smtClean="0">
                <a:solidFill>
                  <a:srgbClr val="FFC000"/>
                </a:solidFill>
              </a:rPr>
              <a:t>Mi a </a:t>
            </a:r>
            <a:r>
              <a:rPr lang="hu-HU" sz="2700" dirty="0" err="1" smtClean="0">
                <a:solidFill>
                  <a:srgbClr val="FFC000"/>
                </a:solidFill>
              </a:rPr>
              <a:t>Beamforming</a:t>
            </a:r>
            <a:r>
              <a:rPr lang="hu-HU" sz="2700" dirty="0" smtClean="0">
                <a:solidFill>
                  <a:srgbClr val="FFC000"/>
                </a:solidFill>
              </a:rPr>
              <a:t>? PMP tábori hálózatok 			 6 </a:t>
            </a:r>
            <a:r>
              <a:rPr lang="hu-HU" sz="2700" dirty="0" err="1" smtClean="0">
                <a:solidFill>
                  <a:srgbClr val="FFC000"/>
                </a:solidFill>
              </a:rPr>
              <a:t>GHz</a:t>
            </a:r>
            <a:r>
              <a:rPr lang="hu-HU" sz="2700" dirty="0" smtClean="0">
                <a:solidFill>
                  <a:srgbClr val="FFC000"/>
                </a:solidFill>
              </a:rPr>
              <a:t> alatti tartományban</a:t>
            </a:r>
            <a:endParaRPr lang="he-IL" sz="2700" dirty="0">
              <a:solidFill>
                <a:srgbClr val="FFC000"/>
              </a:solidFill>
            </a:endParaRPr>
          </a:p>
        </p:txBody>
      </p:sp>
      <p:graphicFrame>
        <p:nvGraphicFramePr>
          <p:cNvPr id="4" name="Chart 22"/>
          <p:cNvGraphicFramePr/>
          <p:nvPr>
            <p:extLst>
              <p:ext uri="{D42A27DB-BD31-4B8C-83A1-F6EECF244321}">
                <p14:modId xmlns:p14="http://schemas.microsoft.com/office/powerpoint/2010/main" val="845256252"/>
              </p:ext>
            </p:extLst>
          </p:nvPr>
        </p:nvGraphicFramePr>
        <p:xfrm>
          <a:off x="5729083" y="808192"/>
          <a:ext cx="4226560" cy="2991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68"/>
          <p:cNvGrpSpPr/>
          <p:nvPr/>
        </p:nvGrpSpPr>
        <p:grpSpPr>
          <a:xfrm>
            <a:off x="6595722" y="1233945"/>
            <a:ext cx="2424023" cy="2467206"/>
            <a:chOff x="876300" y="1401573"/>
            <a:chExt cx="2667000" cy="2576345"/>
          </a:xfrm>
        </p:grpSpPr>
        <p:grpSp>
          <p:nvGrpSpPr>
            <p:cNvPr id="8" name="Group 60"/>
            <p:cNvGrpSpPr/>
            <p:nvPr/>
          </p:nvGrpSpPr>
          <p:grpSpPr>
            <a:xfrm>
              <a:off x="876300" y="1401573"/>
              <a:ext cx="2667000" cy="2576345"/>
              <a:chOff x="876300" y="1401573"/>
              <a:chExt cx="2667000" cy="2576345"/>
            </a:xfrm>
          </p:grpSpPr>
          <p:sp>
            <p:nvSpPr>
              <p:cNvPr id="10" name="Donut 71"/>
              <p:cNvSpPr/>
              <p:nvPr/>
            </p:nvSpPr>
            <p:spPr>
              <a:xfrm>
                <a:off x="876300" y="1401573"/>
                <a:ext cx="2667000" cy="2514600"/>
              </a:xfrm>
              <a:prstGeom prst="donut">
                <a:avLst>
                  <a:gd name="adj" fmla="val 100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Arrow Connector 72"/>
              <p:cNvCxnSpPr/>
              <p:nvPr/>
            </p:nvCxnSpPr>
            <p:spPr>
              <a:xfrm flipH="1">
                <a:off x="2057400" y="3886200"/>
                <a:ext cx="15240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73"/>
              <p:cNvCxnSpPr/>
              <p:nvPr/>
            </p:nvCxnSpPr>
            <p:spPr>
              <a:xfrm flipH="1">
                <a:off x="2895600" y="3581400"/>
                <a:ext cx="228600" cy="15240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74"/>
              <p:cNvSpPr/>
              <p:nvPr/>
            </p:nvSpPr>
            <p:spPr>
              <a:xfrm rot="21130879">
                <a:off x="2286000" y="3749318"/>
                <a:ext cx="6096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70"/>
            <p:cNvSpPr txBox="1"/>
            <p:nvPr/>
          </p:nvSpPr>
          <p:spPr>
            <a:xfrm rot="21083495">
              <a:off x="2339838" y="3745522"/>
              <a:ext cx="501925" cy="205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80msec</a:t>
              </a:r>
              <a:endParaRPr lang="en-US" sz="1400" dirty="0"/>
            </a:p>
          </p:txBody>
        </p:sp>
      </p:grpSp>
      <p:sp>
        <p:nvSpPr>
          <p:cNvPr id="14" name="TextBox 26"/>
          <p:cNvSpPr txBox="1"/>
          <p:nvPr/>
        </p:nvSpPr>
        <p:spPr>
          <a:xfrm>
            <a:off x="6159260" y="1303781"/>
            <a:ext cx="6718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1.25ms</a:t>
            </a:r>
            <a:endParaRPr lang="en-US" sz="8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737229" y="3801773"/>
            <a:ext cx="2406771" cy="30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0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kern="0" dirty="0" smtClean="0">
                <a:solidFill>
                  <a:srgbClr val="FF0000"/>
                </a:solidFill>
              </a:rPr>
              <a:t>64</a:t>
            </a:r>
            <a:r>
              <a:rPr lang="en-US" kern="0" dirty="0" smtClean="0">
                <a:solidFill>
                  <a:srgbClr val="FF0000"/>
                </a:solidFill>
              </a:rPr>
              <a:t> HSUs per HBS Base Station </a:t>
            </a:r>
            <a:endParaRPr lang="en-US" kern="0" dirty="0">
              <a:solidFill>
                <a:srgbClr val="FF0000"/>
              </a:solidFill>
            </a:endParaRPr>
          </a:p>
        </p:txBody>
      </p:sp>
      <p:pic>
        <p:nvPicPr>
          <p:cNvPr id="16" name="Picture 4" descr="Képtalálat a következőre: „radwin 5000 je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5789"/>
            <a:ext cx="7681755" cy="23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ADWI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59" y="5981916"/>
            <a:ext cx="1802010" cy="3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RW2000%20system%2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63886" y="1362112"/>
            <a:ext cx="2439661" cy="24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Képtalálat a következőre: „radwin 5000 jet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77" y="1303781"/>
            <a:ext cx="2468237" cy="18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ADWIN_SU2_004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1755" y="2694514"/>
            <a:ext cx="2647276" cy="18376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2380891" y="3119096"/>
            <a:ext cx="2205486" cy="3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1200" kern="0" dirty="0" smtClean="0">
                <a:solidFill>
                  <a:srgbClr val="FF0000"/>
                </a:solidFill>
              </a:rPr>
              <a:t>RADWIN5000 JET </a:t>
            </a:r>
            <a:r>
              <a:rPr lang="hu-HU" sz="1200" kern="0" dirty="0" err="1" smtClean="0">
                <a:solidFill>
                  <a:srgbClr val="FF0000"/>
                </a:solidFill>
              </a:rPr>
              <a:t>Base</a:t>
            </a:r>
            <a:r>
              <a:rPr lang="hu-HU" sz="1200" kern="0" dirty="0" smtClean="0">
                <a:solidFill>
                  <a:srgbClr val="FF0000"/>
                </a:solidFill>
              </a:rPr>
              <a:t> </a:t>
            </a:r>
            <a:r>
              <a:rPr lang="hu-HU" sz="1200" kern="0" dirty="0" err="1" smtClean="0">
                <a:solidFill>
                  <a:srgbClr val="FF0000"/>
                </a:solidFill>
              </a:rPr>
              <a:t>Station</a:t>
            </a:r>
            <a:r>
              <a:rPr lang="hu-HU" sz="1200" kern="0" dirty="0" smtClean="0">
                <a:solidFill>
                  <a:srgbClr val="FF0000"/>
                </a:solidFill>
              </a:rPr>
              <a:t> </a:t>
            </a:r>
            <a:r>
              <a:rPr lang="en-US" sz="1200" kern="0" dirty="0" smtClean="0">
                <a:solidFill>
                  <a:srgbClr val="FF0000"/>
                </a:solidFill>
              </a:rPr>
              <a:t>Station </a:t>
            </a:r>
            <a:endParaRPr lang="en-US" sz="1200" kern="0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3483634" y="3575198"/>
            <a:ext cx="1334219" cy="45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0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kern="0" dirty="0" smtClean="0">
                <a:solidFill>
                  <a:srgbClr val="FF0000"/>
                </a:solidFill>
              </a:rPr>
              <a:t>RADWIN HSU </a:t>
            </a:r>
          </a:p>
          <a:p>
            <a:r>
              <a:rPr lang="hu-HU" kern="0" dirty="0" err="1" smtClean="0">
                <a:solidFill>
                  <a:srgbClr val="FF0000"/>
                </a:solidFill>
              </a:rPr>
              <a:t>Subscriber</a:t>
            </a:r>
            <a:r>
              <a:rPr lang="hu-HU" kern="0" dirty="0" smtClean="0">
                <a:solidFill>
                  <a:srgbClr val="FF0000"/>
                </a:solidFill>
              </a:rPr>
              <a:t> Unit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447800"/>
            <a:ext cx="3657600" cy="25908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lvl="2" indent="-400050">
              <a:spcBef>
                <a:spcPts val="600"/>
              </a:spcBef>
              <a:buClr>
                <a:srgbClr val="EF4123"/>
              </a:buClr>
              <a:buSzPct val="100000"/>
            </a:pPr>
            <a:r>
              <a:rPr lang="en-US" sz="2000" b="1" i="1" dirty="0" smtClean="0">
                <a:solidFill>
                  <a:srgbClr val="404040"/>
                </a:solidFill>
                <a:cs typeface="Tahoma" pitchFamily="34" charset="0"/>
              </a:rPr>
              <a:t>Point to Point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hu-HU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r>
              <a:rPr lang="en-US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hu-HU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750</a:t>
            </a:r>
            <a:r>
              <a:rPr lang="en-US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Mbps Net Ethernet 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1- 16 Native E1s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 Band Radios  2-6GHz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7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 range to 120km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srgbClr val="404040"/>
              </a:solidFill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52400"/>
            <a:ext cx="651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  <a:cs typeface="Tahoma" pitchFamily="34" charset="0"/>
              </a:rPr>
              <a:t>Az OFDM PMP technológia számokban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380655" y="1442606"/>
            <a:ext cx="4495800" cy="23622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L="0" lvl="2" indent="-400050">
              <a:spcBef>
                <a:spcPts val="600"/>
              </a:spcBef>
              <a:buClr>
                <a:srgbClr val="EF4123"/>
              </a:buClr>
              <a:buSzPct val="100000"/>
            </a:pPr>
            <a:r>
              <a:rPr lang="en-US" sz="2000" b="1" i="1" dirty="0" smtClean="0">
                <a:solidFill>
                  <a:srgbClr val="404040"/>
                </a:solidFill>
                <a:cs typeface="Tahoma" pitchFamily="34" charset="0"/>
              </a:rPr>
              <a:t>Point to Multi-Point</a:t>
            </a:r>
            <a:endParaRPr lang="en-US" sz="2000" b="1" i="1" dirty="0" smtClean="0"/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Base Station with 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50Mbps Net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Capacity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(750 </a:t>
            </a:r>
            <a:r>
              <a:rPr lang="hu-HU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Mbps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5.x </a:t>
            </a:r>
            <a:r>
              <a:rPr lang="hu-HU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GHz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1600" dirty="0" smtClean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64</a:t>
            </a: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Sub Units 10/20/50</a:t>
            </a:r>
            <a:r>
              <a:rPr lang="hu-HU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/100/250 </a:t>
            </a: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Mbps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Secure SLA capacity to 30km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  <a:tabLst>
                <a:tab pos="365760" algn="l"/>
              </a:tabLst>
            </a:pPr>
            <a:r>
              <a:rPr lang="en-US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4.8-6GHz / 3.3-3.8GHz 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11753" y="4169433"/>
            <a:ext cx="4961680" cy="201570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lvl="2" indent="-400050">
              <a:spcBef>
                <a:spcPts val="600"/>
              </a:spcBef>
              <a:buClr>
                <a:srgbClr val="EF4123"/>
              </a:buClr>
              <a:buSzPct val="100000"/>
            </a:pPr>
            <a:r>
              <a:rPr lang="en-US" sz="2200" b="1" i="1" dirty="0" smtClean="0">
                <a:solidFill>
                  <a:srgbClr val="404040"/>
                </a:solidFill>
                <a:cs typeface="Tahoma" pitchFamily="34" charset="0"/>
              </a:rPr>
              <a:t>Mobility </a:t>
            </a:r>
            <a:r>
              <a:rPr lang="en-US" sz="2800" dirty="0" smtClean="0">
                <a:solidFill>
                  <a:srgbClr val="404040"/>
                </a:solidFill>
                <a:cs typeface="Tahoma" pitchFamily="34" charset="0"/>
              </a:rPr>
              <a:t>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PtMP Mobility Base Station  4.8-6GHz             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Deliver 30Mbps Net to 200kmh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Distance Between BS 2-4km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Designed for Trains/Military/Marin</a:t>
            </a: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-400050">
              <a:spcBef>
                <a:spcPts val="1200"/>
              </a:spcBef>
              <a:spcAft>
                <a:spcPts val="600"/>
              </a:spcAft>
              <a:buClr>
                <a:srgbClr val="EF4123"/>
              </a:buClr>
              <a:buSzPct val="100000"/>
              <a:buFont typeface="Wingdings" pitchFamily="2" charset="2"/>
              <a:buChar char="§"/>
            </a:pPr>
            <a:endParaRPr lang="en-US" sz="1600" dirty="0" smtClean="0">
              <a:solidFill>
                <a:srgbClr val="404040"/>
              </a:solidFill>
              <a:cs typeface="Tahoma" pitchFamily="34" charset="0"/>
            </a:endParaRPr>
          </a:p>
        </p:txBody>
      </p: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38800" y="4419600"/>
            <a:ext cx="2590800" cy="1340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400" y="838200"/>
            <a:ext cx="35935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81401" y="834900"/>
            <a:ext cx="381000" cy="1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3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כותרת 1"/>
          <p:cNvSpPr>
            <a:spLocks noGrp="1"/>
          </p:cNvSpPr>
          <p:nvPr>
            <p:ph type="title"/>
          </p:nvPr>
        </p:nvSpPr>
        <p:spPr>
          <a:xfrm>
            <a:off x="212725" y="5792637"/>
            <a:ext cx="8451850" cy="6604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Command &amp; Control to Patrol Vehicles – PtMP covering 5km </a:t>
            </a:r>
            <a:endParaRPr lang="he-IL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429000"/>
            <a:ext cx="145846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76600"/>
            <a:ext cx="1104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1104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1350" y="2886075"/>
            <a:ext cx="1104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4876800" y="2971800"/>
            <a:ext cx="0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30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1219200" y="990600"/>
            <a:ext cx="7162800" cy="38862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676400" y="914400"/>
            <a:ext cx="6477000" cy="441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AutoShape 13" descr="data:image/jpg;base64,/9j/4AAQSkZJRgABAQAAAQABAAD/2wBDAAkGBwgHBgkIBwgKCgkLDRYPDQwMDRsUFRAWIB0iIiAdHx8kKDQsJCYxJx8fLT0tMTU3Ojo6Iys/RD84QzQ5Ojf/2wBDAQoKCg0MDRoPDxo3JR8lNzc3Nzc3Nzc3Nzc3Nzc3Nzc3Nzc3Nzc3Nzc3Nzc3Nzc3Nzc3Nzc3Nzc3Nzc3Nzc3Nzf/wAARCABgAGADASIAAhEBAxEB/8QAGwABAQADAQEBAAAAAAAAAAAAAAUBBgcCAwT/xAAuEAACAQMBBgILAQAAAAAAAAAAAQIDBAUREiExNXOxFGEGBxMVIkFRcXKywYH/xAAWAQEBAQAAAAAAAAAAAAAAAAAAAQL/xAAYEQEBAQEBAAAAAAAAAAAAAAAAATECEv/aAAwDAQACEQMRAD8A7iAAAAAE7IZCpbXMaNOEXrDablr9Wv4USFl+Zw6S7ssH6sfkp3N3KhUpxWkNpST80v6UyBhuaz6T7ovigACAAAAAAAAAQ8vzKn0l3ZcIeX5lT6S7ssHjD81n0n3RfIOI5rPpPui8LoAAgAAAAAAAAETLczp9Jd2WyJluZ0+mv2ZYPGJ5rPpPui8QcVuy0+nLui8KAAIAAAAAAYBkDBFy3M6XTX7MtkTL8ypdNd2WDxjObz/CXdF4g43nE/xl3LwoAAgAAAAAMGQa56bZS7xtja+7rmnRuKtxGD2qam3HR66Jv7bwNjIeX1950+mu7NatPSe9scptZDLU7uxScXTVCnSm5eXxcEeLjPSo1ql1Vs6qx7ak724bjBavhqk93y3M15o2bG83l5qReNGxdxVzd5HwNF+C25wd7SntRjKPFfJ8dxvJKAAIAAAAADBp3rIoxVpYV6a2K7uo0/aLjstSen2NxNM9Y9vVlSx1ahOe34lU1BvWC1Te1p9d3Es0c/vIOplJ29SNKrCtXXwuC1WsuHmzstDD46hjXjoWlJ2bWjozW3FrzT114HKFgb+8y9S0lZy9rKqpOUW4uNPXRt7+PzOv2dtCztqdvTlOUKa0TqTcpf62a6Czs7awoKhZW9K3oxbap0oKMVr5I+5gyYAAAAAB/9k="/>
          <p:cNvSpPr>
            <a:spLocks noChangeAspect="1" noChangeArrowheads="1"/>
          </p:cNvSpPr>
          <p:nvPr/>
        </p:nvSpPr>
        <p:spPr bwMode="auto">
          <a:xfrm>
            <a:off x="63500" y="-446088"/>
            <a:ext cx="914400" cy="914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971800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600200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9177" y="2497886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971800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5467350" y="1362075"/>
            <a:ext cx="1104900" cy="857250"/>
            <a:chOff x="5334000" y="3733800"/>
            <a:chExt cx="1104900" cy="85725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4114800"/>
              <a:ext cx="11049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4600" y="3733800"/>
              <a:ext cx="77755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2200" y="3733800"/>
              <a:ext cx="77755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024" y="2497886"/>
            <a:ext cx="7775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55546" y="4117335"/>
            <a:ext cx="8988454" cy="1905000"/>
          </a:xfrm>
        </p:spPr>
        <p:txBody>
          <a:bodyPr/>
          <a:lstStyle/>
          <a:p>
            <a:r>
              <a:rPr lang="en-US" sz="1600" dirty="0" smtClean="0"/>
              <a:t>On center vehicle </a:t>
            </a:r>
            <a:r>
              <a:rPr lang="hu-HU" sz="1600" dirty="0" smtClean="0"/>
              <a:t>4</a:t>
            </a:r>
            <a:r>
              <a:rPr lang="en-US" sz="1600" dirty="0" smtClean="0"/>
              <a:t> </a:t>
            </a:r>
            <a:r>
              <a:rPr lang="en-US" sz="1600" dirty="0" smtClean="0"/>
              <a:t>x </a:t>
            </a:r>
            <a:r>
              <a:rPr lang="en-US" sz="1600" dirty="0" smtClean="0"/>
              <a:t>RW5000 </a:t>
            </a:r>
            <a:r>
              <a:rPr lang="en-US" sz="1600" dirty="0" smtClean="0"/>
              <a:t>PtMP base stations </a:t>
            </a:r>
          </a:p>
          <a:p>
            <a:r>
              <a:rPr lang="en-US" sz="1600" dirty="0" smtClean="0"/>
              <a:t>on </a:t>
            </a:r>
            <a:r>
              <a:rPr lang="en-US" sz="1600" dirty="0" smtClean="0"/>
              <a:t>each vehicle HSB 510 subscriber Unit with </a:t>
            </a:r>
            <a:endParaRPr lang="hu-HU" sz="1600" dirty="0" smtClean="0"/>
          </a:p>
          <a:p>
            <a:pPr marL="0" indent="0">
              <a:buNone/>
            </a:pPr>
            <a:r>
              <a:rPr lang="en-US" sz="1600" dirty="0" smtClean="0"/>
              <a:t>2 </a:t>
            </a:r>
            <a:r>
              <a:rPr lang="en-US" sz="1600" dirty="0" smtClean="0"/>
              <a:t>x Pole antennas </a:t>
            </a:r>
            <a:r>
              <a:rPr lang="en-US" sz="1600" dirty="0" smtClean="0"/>
              <a:t>10d</a:t>
            </a:r>
            <a:r>
              <a:rPr lang="hu-HU" sz="1600" dirty="0" err="1" smtClean="0"/>
              <a:t>Bi</a:t>
            </a:r>
            <a:r>
              <a:rPr lang="en-US" sz="1600" dirty="0" smtClean="0"/>
              <a:t>, </a:t>
            </a:r>
            <a:r>
              <a:rPr lang="en-US" sz="1600" dirty="0" smtClean="0"/>
              <a:t>powered by a car DC POE </a:t>
            </a:r>
            <a:endParaRPr lang="hu-HU" sz="1600" dirty="0" smtClean="0"/>
          </a:p>
          <a:p>
            <a:r>
              <a:rPr lang="en-US" sz="1600" dirty="0"/>
              <a:t>1km / 40Mbps Per sector = 160Mbps per 360 </a:t>
            </a:r>
            <a:r>
              <a:rPr lang="en-US" sz="1600" dirty="0" err="1"/>
              <a:t>deg</a:t>
            </a:r>
            <a:r>
              <a:rPr lang="en-US" sz="1600" dirty="0"/>
              <a:t> </a:t>
            </a:r>
          </a:p>
          <a:p>
            <a:r>
              <a:rPr lang="en-US" sz="1600" dirty="0"/>
              <a:t>2km / 36Mbps per sector = 144Mbps per 360 </a:t>
            </a:r>
            <a:r>
              <a:rPr lang="en-US" sz="1600" dirty="0" err="1"/>
              <a:t>deg</a:t>
            </a:r>
            <a:r>
              <a:rPr lang="en-US" sz="1600" dirty="0"/>
              <a:t> </a:t>
            </a:r>
          </a:p>
          <a:p>
            <a:r>
              <a:rPr lang="en-US" sz="1600" dirty="0"/>
              <a:t>5km  / 20Mbps per sector = 80Mbps per 360 </a:t>
            </a:r>
            <a:r>
              <a:rPr lang="en-US" sz="1600" dirty="0" err="1"/>
              <a:t>deg</a:t>
            </a:r>
            <a:r>
              <a:rPr lang="en-US" sz="1600" dirty="0"/>
              <a:t> </a:t>
            </a:r>
          </a:p>
          <a:p>
            <a:endParaRPr lang="en-US" sz="1600" dirty="0" smtClean="0"/>
          </a:p>
          <a:p>
            <a:endParaRPr lang="en-US" dirty="0"/>
          </a:p>
        </p:txBody>
      </p:sp>
      <p:sp>
        <p:nvSpPr>
          <p:cNvPr id="29" name="כותרת 1"/>
          <p:cNvSpPr txBox="1">
            <a:spLocks/>
          </p:cNvSpPr>
          <p:nvPr/>
        </p:nvSpPr>
        <p:spPr bwMode="auto">
          <a:xfrm>
            <a:off x="356798" y="330200"/>
            <a:ext cx="845185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2200" kern="0" dirty="0" smtClean="0">
                <a:solidFill>
                  <a:srgbClr val="FFC000"/>
                </a:solidFill>
              </a:rPr>
              <a:t>Tábori PMP rádió mobil egységek számára: a vezetési pont és a felhasználók is mozgásban – esettanulmány Johannesburg, Dél-Afrika  (2011)</a:t>
            </a:r>
            <a:endParaRPr lang="he-IL" sz="2200" kern="0" dirty="0" smtClean="0">
              <a:solidFill>
                <a:srgbClr val="FFC000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67350" y="3488487"/>
            <a:ext cx="3341298" cy="250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11" descr="untitled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5775" y="1297363"/>
            <a:ext cx="10382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01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339"/>
            <a:ext cx="9066361" cy="1143000"/>
          </a:xfrm>
        </p:spPr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Ember nélküli automatizált őrjárat az izraeli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hu-HU" sz="2800" dirty="0" smtClean="0">
                <a:solidFill>
                  <a:srgbClr val="FFC000"/>
                </a:solidFill>
              </a:rPr>
              <a:t>határon (Gázai övezet)—RADWIN PMP technológia</a:t>
            </a:r>
            <a:br>
              <a:rPr lang="hu-HU" sz="2800" dirty="0" smtClean="0">
                <a:solidFill>
                  <a:srgbClr val="FFC000"/>
                </a:solidFill>
              </a:rPr>
            </a:br>
            <a:r>
              <a:rPr lang="hu-HU" sz="2800" dirty="0" smtClean="0">
                <a:solidFill>
                  <a:srgbClr val="FFC000"/>
                </a:solidFill>
              </a:rPr>
              <a:t>Esettanulmány </a:t>
            </a:r>
            <a:r>
              <a:rPr lang="hu-HU" dirty="0" smtClean="0">
                <a:solidFill>
                  <a:srgbClr val="FFC000"/>
                </a:solidFill>
              </a:rPr>
              <a:t>2010 IDF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Content Placeholder 10"/>
          <p:cNvSpPr txBox="1">
            <a:spLocks/>
          </p:cNvSpPr>
          <p:nvPr/>
        </p:nvSpPr>
        <p:spPr bwMode="auto">
          <a:xfrm>
            <a:off x="304799" y="3878352"/>
            <a:ext cx="8432189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Customer: IDF</a:t>
            </a:r>
          </a:p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Project requirements:</a:t>
            </a:r>
          </a:p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lang="en-US" b="0" kern="0" dirty="0" smtClean="0">
                <a:latin typeface="Calibri" pitchFamily="34" charset="0"/>
                <a:cs typeface="+mn-cs"/>
              </a:rPr>
              <a:t>Integrate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RADWIN solution in the G-NIUS UGVs (Unmanned Ground Vehicles).</a:t>
            </a:r>
          </a:p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6km range of Gaza border.</a:t>
            </a:r>
          </a:p>
          <a:p>
            <a:pPr marL="457200" indent="-228600">
              <a:spcBef>
                <a:spcPts val="800"/>
              </a:spcBef>
              <a:buSzPct val="90000"/>
              <a:buFont typeface="Arial" pitchFamily="34" charset="0"/>
              <a:buChar char="•"/>
            </a:pPr>
            <a:r>
              <a:rPr lang="en-US" b="0" kern="0" dirty="0" smtClean="0">
                <a:latin typeface="Calibri" pitchFamily="34" charset="0"/>
              </a:rPr>
              <a:t>100</a:t>
            </a:r>
            <a:r>
              <a:rPr lang="en-US" b="0" kern="0" dirty="0" smtClean="0">
                <a:latin typeface="Calibri" pitchFamily="34" charset="0"/>
              </a:rPr>
              <a:t>% availability, ensuring high resolution video even while driving on creeks.</a:t>
            </a:r>
          </a:p>
          <a:p>
            <a:pPr marL="457200" indent="-228600">
              <a:spcBef>
                <a:spcPts val="800"/>
              </a:spcBef>
              <a:buSzPct val="90000"/>
            </a:pPr>
            <a:endParaRPr lang="en-US" sz="1100" kern="0" dirty="0" smtClean="0">
              <a:latin typeface="Calibri" pitchFamily="34" charset="0"/>
              <a:cs typeface="+mn-cs"/>
            </a:endParaRPr>
          </a:p>
          <a:p>
            <a:pPr marL="457200" indent="-228600">
              <a:spcBef>
                <a:spcPts val="800"/>
              </a:spcBef>
              <a:buSzPct val="90000"/>
            </a:pPr>
            <a:endParaRPr lang="en-US" b="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75817" y="2323571"/>
            <a:ext cx="3468183" cy="181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guardiumls_03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3233" y="1823839"/>
            <a:ext cx="2743196" cy="1830226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2400" y="6384925"/>
            <a:ext cx="1219200" cy="320675"/>
          </a:xfrm>
        </p:spPr>
        <p:txBody>
          <a:bodyPr/>
          <a:lstStyle/>
          <a:p>
            <a:r>
              <a:rPr lang="de-DE" dirty="0"/>
              <a:t>Page </a:t>
            </a:r>
            <a:r>
              <a:rPr lang="de-DE" dirty="0">
                <a:sym typeface="Wingdings" pitchFamily="2" charset="2"/>
              </a:rPr>
              <a:t></a:t>
            </a:r>
            <a:r>
              <a:rPr lang="de-DE" dirty="0"/>
              <a:t> </a:t>
            </a:r>
            <a:fld id="{341DE669-70CE-4A97-8BEF-4076050430A6}" type="slidenum">
              <a:rPr lang="de-DE"/>
              <a:pPr/>
              <a:t>19</a:t>
            </a:fld>
            <a:endParaRPr lang="de-DE" dirty="0"/>
          </a:p>
        </p:txBody>
      </p:sp>
      <p:pic>
        <p:nvPicPr>
          <p:cNvPr id="13" name="Content Placeholder 7" descr="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3336429" y="1210895"/>
            <a:ext cx="2291367" cy="305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6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MH jelenleg üzemelő stacioner rendszere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8223" y="1480658"/>
            <a:ext cx="9005777" cy="536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TDM alapú átvitel áramkörkapcsolt módon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a mikrohullámú berendezések nem képesek csomagalapú átvitelre (sávszélesség 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optimalizáció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 hiánya)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Vegyes TDM és adatforgalom, amelyek szétválasztásához és TDM over IP „csomagolásához” külső multiplexerek IP integrációjukhoz </a:t>
            </a:r>
            <a:r>
              <a:rPr lang="hu-HU" sz="2000" b="0" kern="0" dirty="0">
                <a:solidFill>
                  <a:schemeClr val="tx1"/>
                </a:solidFill>
                <a:latin typeface="Verdana"/>
              </a:rPr>
              <a:t>külső 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eszközök </a:t>
            </a:r>
            <a:r>
              <a:rPr lang="hu-HU" sz="2000" b="0" kern="0" dirty="0">
                <a:solidFill>
                  <a:schemeClr val="tx1"/>
                </a:solidFill>
                <a:latin typeface="Verdana"/>
              </a:rPr>
              <a:t>(</a:t>
            </a:r>
            <a:r>
              <a:rPr lang="hu-HU" sz="2000" b="0" kern="0" dirty="0" err="1">
                <a:solidFill>
                  <a:schemeClr val="tx1"/>
                </a:solidFill>
                <a:latin typeface="Verdana"/>
              </a:rPr>
              <a:t>routerek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) szükségesek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Automatikusan aktiválódó redundancia nélküli összeköttetések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Optikai kapcsolatokkal való közös gyűrű-topológia kezelése nem megoldott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Fix telepítésű topológia, emberi beavatkozást igénylő manuális L1-es redundancia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Nem bővíthető modulárisan 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felhordóhálózat-node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 alapon, mivel az egyes szintek (stacioner, tábori, csapatvezetési pontok) elkülönülő adatátviteli lehetőségei, igényei és a jelenlegi rendszer nehezen hozhatóak szinkronba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000" b="0" kern="0" dirty="0" smtClean="0">
              <a:solidFill>
                <a:schemeClr val="tx1"/>
              </a:solidFill>
              <a:latin typeface="Verdan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000" b="0" kern="0" dirty="0" smtClean="0">
              <a:solidFill>
                <a:schemeClr val="tx1"/>
              </a:solidFill>
              <a:latin typeface="Verdan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0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6361" cy="1143000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A </a:t>
            </a:r>
            <a:r>
              <a:rPr lang="hu-HU" sz="2800" dirty="0" err="1" smtClean="0">
                <a:solidFill>
                  <a:srgbClr val="FFC000"/>
                </a:solidFill>
              </a:rPr>
              <a:t>Beamforming</a:t>
            </a:r>
            <a:r>
              <a:rPr lang="hu-HU" sz="2800" dirty="0" smtClean="0">
                <a:solidFill>
                  <a:srgbClr val="FFC000"/>
                </a:solidFill>
              </a:rPr>
              <a:t> technológia a gyakorlatban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RADWIN 5000 JET with Smart Beamforminguj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02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325" y="333375"/>
            <a:ext cx="8629650" cy="863600"/>
          </a:xfrm>
        </p:spPr>
        <p:txBody>
          <a:bodyPr/>
          <a:lstStyle/>
          <a:p>
            <a:r>
              <a:rPr lang="hu-HU" dirty="0" smtClean="0">
                <a:latin typeface="Arial Narrow" pitchFamily="34" charset="0"/>
              </a:rPr>
              <a:t>Köszönöm a figyelmet!</a:t>
            </a:r>
            <a:r>
              <a:rPr lang="hu-HU" sz="2400" dirty="0" smtClean="0"/>
              <a:t> </a:t>
            </a:r>
            <a:endParaRPr lang="en-US" sz="2000" dirty="0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ubTitle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dirty="0" err="1" smtClean="0"/>
              <a:t>timre</a:t>
            </a:r>
            <a:r>
              <a:rPr lang="hu-HU" dirty="0" smtClean="0"/>
              <a:t>@</a:t>
            </a:r>
            <a:r>
              <a:rPr lang="hu-HU" dirty="0" err="1" smtClean="0"/>
              <a:t>scinetwork.hu</a:t>
            </a:r>
            <a:endParaRPr lang="hu-HU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Milyen</a:t>
            </a:r>
            <a:r>
              <a:rPr lang="hu-HU" dirty="0" smtClean="0">
                <a:solidFill>
                  <a:schemeClr val="tx1"/>
                </a:solidFill>
              </a:rPr>
              <a:t>  </a:t>
            </a:r>
            <a:r>
              <a:rPr lang="hu-HU" dirty="0">
                <a:solidFill>
                  <a:srgbClr val="FFC000"/>
                </a:solidFill>
              </a:rPr>
              <a:t>igények </a:t>
            </a:r>
            <a:r>
              <a:rPr lang="hu-HU" dirty="0" smtClean="0">
                <a:solidFill>
                  <a:srgbClr val="FFC000"/>
                </a:solidFill>
              </a:rPr>
              <a:t>merülhetnek fel és mi a (jó) prioritás?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946" y="1492370"/>
            <a:ext cx="9122054" cy="378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Mi kell a jó adatátviteli hálózathoz? Teljesen csomagkapcsolt (lehetőleg natív IP alapú) legyen és sávszélesség, sávszélesség, 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sávszélesség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… Biztos hogy csak ennyi?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	a felhasználó által használt applikációknak ez nem 	biztos hogy elég mert ez nem csak erőforrás—és  így 	pénzkérdés—hanem  hatékony erőforrás 	menedzsment 	kérdésköre is (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pl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 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QoS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 alkalmazása)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>
                <a:solidFill>
                  <a:schemeClr val="tx1"/>
                </a:solidFill>
                <a:latin typeface="Verdana"/>
              </a:rPr>
              <a:t>	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a felhasználó számára  az optikai kapcsolati minőség, mint 	fogalom a sávszélességen túl megnyilvánulhat </a:t>
            </a:r>
            <a:r>
              <a:rPr lang="hu-HU" sz="2000" b="0" kern="0" dirty="0" err="1" smtClean="0">
                <a:solidFill>
                  <a:schemeClr val="tx1"/>
                </a:solidFill>
                <a:latin typeface="Verdana"/>
              </a:rPr>
              <a:t>priorizált</a:t>
            </a:r>
            <a:r>
              <a:rPr lang="hu-HU" sz="2000" b="0" kern="0" dirty="0" smtClean="0">
                <a:solidFill>
                  <a:schemeClr val="tx1"/>
                </a:solidFill>
                <a:latin typeface="Verdana"/>
              </a:rPr>
              <a:t> 	szolgáltatásokban, optikai hálózatokkal vegyes telepítésű 	redundáns öngyógyuló konfigurációban vagy extra alacsony 	késleltetésű hálózat felépítésben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000" b="0" kern="0" dirty="0" smtClean="0">
              <a:solidFill>
                <a:schemeClr val="tx1"/>
              </a:solidFill>
              <a:latin typeface="Verdan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000" b="0" kern="0" dirty="0">
              <a:solidFill>
                <a:schemeClr val="tx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8995" y="4925683"/>
            <a:ext cx="8995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hu-HU" sz="2200" dirty="0" smtClean="0">
                <a:solidFill>
                  <a:srgbClr val="FF0000"/>
                </a:solidFill>
              </a:rPr>
              <a:t>Mi a megoldás? Redundáns </a:t>
            </a:r>
            <a:r>
              <a:rPr lang="hu-HU" altLang="hu-HU" sz="2200" dirty="0">
                <a:solidFill>
                  <a:srgbClr val="FF0000"/>
                </a:solidFill>
              </a:rPr>
              <a:t>ö</a:t>
            </a:r>
            <a:r>
              <a:rPr lang="hu-HU" altLang="hu-HU" sz="2200" dirty="0" smtClean="0">
                <a:solidFill>
                  <a:srgbClr val="FF0000"/>
                </a:solidFill>
              </a:rPr>
              <a:t>ngyógyuló hálózatom hogyan lehet? A régi E1-es kapcsolataimat hogyan használhatom még egy ideig?</a:t>
            </a:r>
          </a:p>
          <a:p>
            <a:pPr>
              <a:lnSpc>
                <a:spcPct val="80000"/>
              </a:lnSpc>
            </a:pPr>
            <a:r>
              <a:rPr lang="hu-HU" altLang="hu-HU" sz="2200" dirty="0" smtClean="0">
                <a:solidFill>
                  <a:srgbClr val="FF0000"/>
                </a:solidFill>
              </a:rPr>
              <a:t>Honnan tudom hogy mennyi lesz és a hálózatom mely pontján az igény? (fontos egyáltalán most tudnom?)</a:t>
            </a:r>
          </a:p>
          <a:p>
            <a:pPr>
              <a:lnSpc>
                <a:spcPct val="80000"/>
              </a:lnSpc>
            </a:pPr>
            <a:r>
              <a:rPr lang="hu-HU" altLang="hu-HU" sz="2200" dirty="0" smtClean="0">
                <a:solidFill>
                  <a:srgbClr val="FF0000"/>
                </a:solidFill>
              </a:rPr>
              <a:t>Mit csináljunk a jelenlegi optikai hálózatunkkal (integráció kérdésköre)?</a:t>
            </a:r>
            <a:endParaRPr lang="hu-HU" altLang="hu-HU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Az eszközzel szemben támasztott </a:t>
            </a:r>
            <a:r>
              <a:rPr lang="hu-HU" dirty="0" err="1" smtClean="0">
                <a:solidFill>
                  <a:srgbClr val="FFC000"/>
                </a:solidFill>
              </a:rPr>
              <a:t>követelmélnyek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8199" name="AutoShape 7"/>
          <p:cNvSpPr>
            <a:spLocks noChangeAspect="1" noChangeArrowheads="1" noTextEdit="1"/>
          </p:cNvSpPr>
          <p:nvPr/>
        </p:nvSpPr>
        <p:spPr bwMode="auto">
          <a:xfrm>
            <a:off x="0" y="2564904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5" name="Szövegdoboz 4"/>
          <p:cNvSpPr txBox="1"/>
          <p:nvPr/>
        </p:nvSpPr>
        <p:spPr>
          <a:xfrm>
            <a:off x="599535" y="1236039"/>
            <a:ext cx="7944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szolgáltatást egy platformon szeretnénk nyújtani —hogyan?</a:t>
            </a:r>
            <a:endParaRPr lang="hu-HU" sz="2000" b="1" kern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u-HU" kern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u-HU" kern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u-HU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u-HU" dirty="0"/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323217" y="1767061"/>
            <a:ext cx="7451725" cy="3632200"/>
            <a:chOff x="163" y="599"/>
            <a:chExt cx="5361" cy="3675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 rot="-619136">
              <a:off x="4073" y="3414"/>
              <a:ext cx="1228" cy="784"/>
            </a:xfrm>
            <a:custGeom>
              <a:avLst/>
              <a:gdLst>
                <a:gd name="T0" fmla="*/ 194 w 1643"/>
                <a:gd name="T1" fmla="*/ 614 h 986"/>
                <a:gd name="T2" fmla="*/ 231 w 1643"/>
                <a:gd name="T3" fmla="*/ 672 h 986"/>
                <a:gd name="T4" fmla="*/ 274 w 1643"/>
                <a:gd name="T5" fmla="*/ 720 h 986"/>
                <a:gd name="T6" fmla="*/ 324 w 1643"/>
                <a:gd name="T7" fmla="*/ 755 h 986"/>
                <a:gd name="T8" fmla="*/ 377 w 1643"/>
                <a:gd name="T9" fmla="*/ 777 h 986"/>
                <a:gd name="T10" fmla="*/ 433 w 1643"/>
                <a:gd name="T11" fmla="*/ 784 h 986"/>
                <a:gd name="T12" fmla="*/ 488 w 1643"/>
                <a:gd name="T13" fmla="*/ 777 h 986"/>
                <a:gd name="T14" fmla="*/ 542 w 1643"/>
                <a:gd name="T15" fmla="*/ 755 h 986"/>
                <a:gd name="T16" fmla="*/ 591 w 1643"/>
                <a:gd name="T17" fmla="*/ 720 h 986"/>
                <a:gd name="T18" fmla="*/ 636 w 1643"/>
                <a:gd name="T19" fmla="*/ 720 h 986"/>
                <a:gd name="T20" fmla="*/ 686 w 1643"/>
                <a:gd name="T21" fmla="*/ 755 h 986"/>
                <a:gd name="T22" fmla="*/ 739 w 1643"/>
                <a:gd name="T23" fmla="*/ 777 h 986"/>
                <a:gd name="T24" fmla="*/ 795 w 1643"/>
                <a:gd name="T25" fmla="*/ 784 h 986"/>
                <a:gd name="T26" fmla="*/ 851 w 1643"/>
                <a:gd name="T27" fmla="*/ 777 h 986"/>
                <a:gd name="T28" fmla="*/ 904 w 1643"/>
                <a:gd name="T29" fmla="*/ 755 h 986"/>
                <a:gd name="T30" fmla="*/ 954 w 1643"/>
                <a:gd name="T31" fmla="*/ 720 h 986"/>
                <a:gd name="T32" fmla="*/ 996 w 1643"/>
                <a:gd name="T33" fmla="*/ 672 h 986"/>
                <a:gd name="T34" fmla="*/ 1032 w 1643"/>
                <a:gd name="T35" fmla="*/ 614 h 986"/>
                <a:gd name="T36" fmla="*/ 1067 w 1643"/>
                <a:gd name="T37" fmla="*/ 587 h 986"/>
                <a:gd name="T38" fmla="*/ 1108 w 1643"/>
                <a:gd name="T39" fmla="*/ 585 h 986"/>
                <a:gd name="T40" fmla="*/ 1147 w 1643"/>
                <a:gd name="T41" fmla="*/ 569 h 986"/>
                <a:gd name="T42" fmla="*/ 1180 w 1643"/>
                <a:gd name="T43" fmla="*/ 538 h 986"/>
                <a:gd name="T44" fmla="*/ 1206 w 1643"/>
                <a:gd name="T45" fmla="*/ 496 h 986"/>
                <a:gd name="T46" fmla="*/ 1223 w 1643"/>
                <a:gd name="T47" fmla="*/ 447 h 986"/>
                <a:gd name="T48" fmla="*/ 1228 w 1643"/>
                <a:gd name="T49" fmla="*/ 392 h 986"/>
                <a:gd name="T50" fmla="*/ 1223 w 1643"/>
                <a:gd name="T51" fmla="*/ 338 h 986"/>
                <a:gd name="T52" fmla="*/ 1206 w 1643"/>
                <a:gd name="T53" fmla="*/ 288 h 986"/>
                <a:gd name="T54" fmla="*/ 1180 w 1643"/>
                <a:gd name="T55" fmla="*/ 246 h 986"/>
                <a:gd name="T56" fmla="*/ 1147 w 1643"/>
                <a:gd name="T57" fmla="*/ 215 h 986"/>
                <a:gd name="T58" fmla="*/ 1108 w 1643"/>
                <a:gd name="T59" fmla="*/ 198 h 986"/>
                <a:gd name="T60" fmla="*/ 1067 w 1643"/>
                <a:gd name="T61" fmla="*/ 197 h 986"/>
                <a:gd name="T62" fmla="*/ 1032 w 1643"/>
                <a:gd name="T63" fmla="*/ 170 h 986"/>
                <a:gd name="T64" fmla="*/ 996 w 1643"/>
                <a:gd name="T65" fmla="*/ 111 h 986"/>
                <a:gd name="T66" fmla="*/ 954 w 1643"/>
                <a:gd name="T67" fmla="*/ 64 h 986"/>
                <a:gd name="T68" fmla="*/ 904 w 1643"/>
                <a:gd name="T69" fmla="*/ 29 h 986"/>
                <a:gd name="T70" fmla="*/ 851 w 1643"/>
                <a:gd name="T71" fmla="*/ 7 h 986"/>
                <a:gd name="T72" fmla="*/ 795 w 1643"/>
                <a:gd name="T73" fmla="*/ 0 h 986"/>
                <a:gd name="T74" fmla="*/ 739 w 1643"/>
                <a:gd name="T75" fmla="*/ 7 h 986"/>
                <a:gd name="T76" fmla="*/ 686 w 1643"/>
                <a:gd name="T77" fmla="*/ 28 h 986"/>
                <a:gd name="T78" fmla="*/ 636 w 1643"/>
                <a:gd name="T79" fmla="*/ 63 h 986"/>
                <a:gd name="T80" fmla="*/ 591 w 1643"/>
                <a:gd name="T81" fmla="*/ 63 h 986"/>
                <a:gd name="T82" fmla="*/ 542 w 1643"/>
                <a:gd name="T83" fmla="*/ 28 h 986"/>
                <a:gd name="T84" fmla="*/ 488 w 1643"/>
                <a:gd name="T85" fmla="*/ 7 h 986"/>
                <a:gd name="T86" fmla="*/ 433 w 1643"/>
                <a:gd name="T87" fmla="*/ 0 h 986"/>
                <a:gd name="T88" fmla="*/ 377 w 1643"/>
                <a:gd name="T89" fmla="*/ 7 h 986"/>
                <a:gd name="T90" fmla="*/ 324 w 1643"/>
                <a:gd name="T91" fmla="*/ 29 h 986"/>
                <a:gd name="T92" fmla="*/ 274 w 1643"/>
                <a:gd name="T93" fmla="*/ 64 h 986"/>
                <a:gd name="T94" fmla="*/ 231 w 1643"/>
                <a:gd name="T95" fmla="*/ 111 h 986"/>
                <a:gd name="T96" fmla="*/ 194 w 1643"/>
                <a:gd name="T97" fmla="*/ 170 h 986"/>
                <a:gd name="T98" fmla="*/ 161 w 1643"/>
                <a:gd name="T99" fmla="*/ 197 h 986"/>
                <a:gd name="T100" fmla="*/ 120 w 1643"/>
                <a:gd name="T101" fmla="*/ 198 h 986"/>
                <a:gd name="T102" fmla="*/ 81 w 1643"/>
                <a:gd name="T103" fmla="*/ 215 h 986"/>
                <a:gd name="T104" fmla="*/ 48 w 1643"/>
                <a:gd name="T105" fmla="*/ 246 h 986"/>
                <a:gd name="T106" fmla="*/ 22 w 1643"/>
                <a:gd name="T107" fmla="*/ 288 h 986"/>
                <a:gd name="T108" fmla="*/ 5 w 1643"/>
                <a:gd name="T109" fmla="*/ 338 h 986"/>
                <a:gd name="T110" fmla="*/ 0 w 1643"/>
                <a:gd name="T111" fmla="*/ 392 h 986"/>
                <a:gd name="T112" fmla="*/ 5 w 1643"/>
                <a:gd name="T113" fmla="*/ 447 h 986"/>
                <a:gd name="T114" fmla="*/ 22 w 1643"/>
                <a:gd name="T115" fmla="*/ 496 h 986"/>
                <a:gd name="T116" fmla="*/ 48 w 1643"/>
                <a:gd name="T117" fmla="*/ 538 h 986"/>
                <a:gd name="T118" fmla="*/ 81 w 1643"/>
                <a:gd name="T119" fmla="*/ 569 h 986"/>
                <a:gd name="T120" fmla="*/ 120 w 1643"/>
                <a:gd name="T121" fmla="*/ 585 h 986"/>
                <a:gd name="T122" fmla="*/ 161 w 1643"/>
                <a:gd name="T123" fmla="*/ 587 h 9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43" h="986">
                  <a:moveTo>
                    <a:pt x="242" y="731"/>
                  </a:moveTo>
                  <a:lnTo>
                    <a:pt x="260" y="772"/>
                  </a:lnTo>
                  <a:lnTo>
                    <a:pt x="283" y="810"/>
                  </a:lnTo>
                  <a:lnTo>
                    <a:pt x="309" y="845"/>
                  </a:lnTo>
                  <a:lnTo>
                    <a:pt x="336" y="877"/>
                  </a:lnTo>
                  <a:lnTo>
                    <a:pt x="367" y="905"/>
                  </a:lnTo>
                  <a:lnTo>
                    <a:pt x="400" y="929"/>
                  </a:lnTo>
                  <a:lnTo>
                    <a:pt x="433" y="949"/>
                  </a:lnTo>
                  <a:lnTo>
                    <a:pt x="468" y="966"/>
                  </a:lnTo>
                  <a:lnTo>
                    <a:pt x="505" y="977"/>
                  </a:lnTo>
                  <a:lnTo>
                    <a:pt x="541" y="985"/>
                  </a:lnTo>
                  <a:lnTo>
                    <a:pt x="579" y="986"/>
                  </a:lnTo>
                  <a:lnTo>
                    <a:pt x="616" y="985"/>
                  </a:lnTo>
                  <a:lnTo>
                    <a:pt x="653" y="977"/>
                  </a:lnTo>
                  <a:lnTo>
                    <a:pt x="689" y="966"/>
                  </a:lnTo>
                  <a:lnTo>
                    <a:pt x="725" y="950"/>
                  </a:lnTo>
                  <a:lnTo>
                    <a:pt x="759" y="930"/>
                  </a:lnTo>
                  <a:lnTo>
                    <a:pt x="791" y="906"/>
                  </a:lnTo>
                  <a:lnTo>
                    <a:pt x="821" y="878"/>
                  </a:lnTo>
                  <a:lnTo>
                    <a:pt x="851" y="906"/>
                  </a:lnTo>
                  <a:lnTo>
                    <a:pt x="884" y="930"/>
                  </a:lnTo>
                  <a:lnTo>
                    <a:pt x="918" y="950"/>
                  </a:lnTo>
                  <a:lnTo>
                    <a:pt x="954" y="966"/>
                  </a:lnTo>
                  <a:lnTo>
                    <a:pt x="989" y="977"/>
                  </a:lnTo>
                  <a:lnTo>
                    <a:pt x="1026" y="985"/>
                  </a:lnTo>
                  <a:lnTo>
                    <a:pt x="1064" y="986"/>
                  </a:lnTo>
                  <a:lnTo>
                    <a:pt x="1102" y="985"/>
                  </a:lnTo>
                  <a:lnTo>
                    <a:pt x="1138" y="977"/>
                  </a:lnTo>
                  <a:lnTo>
                    <a:pt x="1174" y="966"/>
                  </a:lnTo>
                  <a:lnTo>
                    <a:pt x="1209" y="949"/>
                  </a:lnTo>
                  <a:lnTo>
                    <a:pt x="1243" y="929"/>
                  </a:lnTo>
                  <a:lnTo>
                    <a:pt x="1276" y="905"/>
                  </a:lnTo>
                  <a:lnTo>
                    <a:pt x="1305" y="877"/>
                  </a:lnTo>
                  <a:lnTo>
                    <a:pt x="1333" y="845"/>
                  </a:lnTo>
                  <a:lnTo>
                    <a:pt x="1360" y="810"/>
                  </a:lnTo>
                  <a:lnTo>
                    <a:pt x="1381" y="772"/>
                  </a:lnTo>
                  <a:lnTo>
                    <a:pt x="1401" y="731"/>
                  </a:lnTo>
                  <a:lnTo>
                    <a:pt x="1428" y="738"/>
                  </a:lnTo>
                  <a:lnTo>
                    <a:pt x="1456" y="739"/>
                  </a:lnTo>
                  <a:lnTo>
                    <a:pt x="1482" y="736"/>
                  </a:lnTo>
                  <a:lnTo>
                    <a:pt x="1509" y="728"/>
                  </a:lnTo>
                  <a:lnTo>
                    <a:pt x="1534" y="715"/>
                  </a:lnTo>
                  <a:lnTo>
                    <a:pt x="1557" y="698"/>
                  </a:lnTo>
                  <a:lnTo>
                    <a:pt x="1579" y="677"/>
                  </a:lnTo>
                  <a:lnTo>
                    <a:pt x="1598" y="652"/>
                  </a:lnTo>
                  <a:lnTo>
                    <a:pt x="1614" y="624"/>
                  </a:lnTo>
                  <a:lnTo>
                    <a:pt x="1627" y="593"/>
                  </a:lnTo>
                  <a:lnTo>
                    <a:pt x="1636" y="562"/>
                  </a:lnTo>
                  <a:lnTo>
                    <a:pt x="1642" y="528"/>
                  </a:lnTo>
                  <a:lnTo>
                    <a:pt x="1643" y="493"/>
                  </a:lnTo>
                  <a:lnTo>
                    <a:pt x="1642" y="458"/>
                  </a:lnTo>
                  <a:lnTo>
                    <a:pt x="1636" y="425"/>
                  </a:lnTo>
                  <a:lnTo>
                    <a:pt x="1627" y="392"/>
                  </a:lnTo>
                  <a:lnTo>
                    <a:pt x="1614" y="362"/>
                  </a:lnTo>
                  <a:lnTo>
                    <a:pt x="1598" y="334"/>
                  </a:lnTo>
                  <a:lnTo>
                    <a:pt x="1579" y="309"/>
                  </a:lnTo>
                  <a:lnTo>
                    <a:pt x="1557" y="287"/>
                  </a:lnTo>
                  <a:lnTo>
                    <a:pt x="1534" y="271"/>
                  </a:lnTo>
                  <a:lnTo>
                    <a:pt x="1509" y="258"/>
                  </a:lnTo>
                  <a:lnTo>
                    <a:pt x="1482" y="249"/>
                  </a:lnTo>
                  <a:lnTo>
                    <a:pt x="1456" y="247"/>
                  </a:lnTo>
                  <a:lnTo>
                    <a:pt x="1428" y="248"/>
                  </a:lnTo>
                  <a:lnTo>
                    <a:pt x="1401" y="254"/>
                  </a:lnTo>
                  <a:lnTo>
                    <a:pt x="1381" y="214"/>
                  </a:lnTo>
                  <a:lnTo>
                    <a:pt x="1360" y="176"/>
                  </a:lnTo>
                  <a:lnTo>
                    <a:pt x="1333" y="140"/>
                  </a:lnTo>
                  <a:lnTo>
                    <a:pt x="1305" y="109"/>
                  </a:lnTo>
                  <a:lnTo>
                    <a:pt x="1276" y="81"/>
                  </a:lnTo>
                  <a:lnTo>
                    <a:pt x="1243" y="57"/>
                  </a:lnTo>
                  <a:lnTo>
                    <a:pt x="1209" y="36"/>
                  </a:lnTo>
                  <a:lnTo>
                    <a:pt x="1174" y="20"/>
                  </a:lnTo>
                  <a:lnTo>
                    <a:pt x="1138" y="9"/>
                  </a:lnTo>
                  <a:lnTo>
                    <a:pt x="1102" y="2"/>
                  </a:lnTo>
                  <a:lnTo>
                    <a:pt x="1064" y="0"/>
                  </a:lnTo>
                  <a:lnTo>
                    <a:pt x="1026" y="1"/>
                  </a:lnTo>
                  <a:lnTo>
                    <a:pt x="989" y="9"/>
                  </a:lnTo>
                  <a:lnTo>
                    <a:pt x="954" y="20"/>
                  </a:lnTo>
                  <a:lnTo>
                    <a:pt x="918" y="35"/>
                  </a:lnTo>
                  <a:lnTo>
                    <a:pt x="884" y="55"/>
                  </a:lnTo>
                  <a:lnTo>
                    <a:pt x="851" y="79"/>
                  </a:lnTo>
                  <a:lnTo>
                    <a:pt x="821" y="107"/>
                  </a:lnTo>
                  <a:lnTo>
                    <a:pt x="791" y="79"/>
                  </a:lnTo>
                  <a:lnTo>
                    <a:pt x="759" y="55"/>
                  </a:lnTo>
                  <a:lnTo>
                    <a:pt x="725" y="35"/>
                  </a:lnTo>
                  <a:lnTo>
                    <a:pt x="689" y="20"/>
                  </a:lnTo>
                  <a:lnTo>
                    <a:pt x="653" y="9"/>
                  </a:lnTo>
                  <a:lnTo>
                    <a:pt x="616" y="1"/>
                  </a:lnTo>
                  <a:lnTo>
                    <a:pt x="579" y="0"/>
                  </a:lnTo>
                  <a:lnTo>
                    <a:pt x="541" y="2"/>
                  </a:lnTo>
                  <a:lnTo>
                    <a:pt x="505" y="9"/>
                  </a:lnTo>
                  <a:lnTo>
                    <a:pt x="468" y="20"/>
                  </a:lnTo>
                  <a:lnTo>
                    <a:pt x="433" y="36"/>
                  </a:lnTo>
                  <a:lnTo>
                    <a:pt x="400" y="57"/>
                  </a:lnTo>
                  <a:lnTo>
                    <a:pt x="367" y="81"/>
                  </a:lnTo>
                  <a:lnTo>
                    <a:pt x="336" y="109"/>
                  </a:lnTo>
                  <a:lnTo>
                    <a:pt x="309" y="140"/>
                  </a:lnTo>
                  <a:lnTo>
                    <a:pt x="283" y="176"/>
                  </a:lnTo>
                  <a:lnTo>
                    <a:pt x="260" y="214"/>
                  </a:lnTo>
                  <a:lnTo>
                    <a:pt x="242" y="254"/>
                  </a:lnTo>
                  <a:lnTo>
                    <a:pt x="215" y="248"/>
                  </a:lnTo>
                  <a:lnTo>
                    <a:pt x="187" y="247"/>
                  </a:lnTo>
                  <a:lnTo>
                    <a:pt x="161" y="249"/>
                  </a:lnTo>
                  <a:lnTo>
                    <a:pt x="134" y="258"/>
                  </a:lnTo>
                  <a:lnTo>
                    <a:pt x="109" y="271"/>
                  </a:lnTo>
                  <a:lnTo>
                    <a:pt x="86" y="287"/>
                  </a:lnTo>
                  <a:lnTo>
                    <a:pt x="64" y="309"/>
                  </a:lnTo>
                  <a:lnTo>
                    <a:pt x="45" y="334"/>
                  </a:lnTo>
                  <a:lnTo>
                    <a:pt x="29" y="362"/>
                  </a:lnTo>
                  <a:lnTo>
                    <a:pt x="16" y="392"/>
                  </a:lnTo>
                  <a:lnTo>
                    <a:pt x="7" y="425"/>
                  </a:lnTo>
                  <a:lnTo>
                    <a:pt x="1" y="458"/>
                  </a:lnTo>
                  <a:lnTo>
                    <a:pt x="0" y="493"/>
                  </a:lnTo>
                  <a:lnTo>
                    <a:pt x="1" y="528"/>
                  </a:lnTo>
                  <a:lnTo>
                    <a:pt x="7" y="562"/>
                  </a:lnTo>
                  <a:lnTo>
                    <a:pt x="16" y="593"/>
                  </a:lnTo>
                  <a:lnTo>
                    <a:pt x="29" y="624"/>
                  </a:lnTo>
                  <a:lnTo>
                    <a:pt x="45" y="652"/>
                  </a:lnTo>
                  <a:lnTo>
                    <a:pt x="64" y="677"/>
                  </a:lnTo>
                  <a:lnTo>
                    <a:pt x="86" y="698"/>
                  </a:lnTo>
                  <a:lnTo>
                    <a:pt x="109" y="715"/>
                  </a:lnTo>
                  <a:lnTo>
                    <a:pt x="134" y="728"/>
                  </a:lnTo>
                  <a:lnTo>
                    <a:pt x="161" y="736"/>
                  </a:lnTo>
                  <a:lnTo>
                    <a:pt x="187" y="739"/>
                  </a:lnTo>
                  <a:lnTo>
                    <a:pt x="215" y="738"/>
                  </a:lnTo>
                  <a:lnTo>
                    <a:pt x="242" y="731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A9BBEF"/>
                </a:gs>
              </a:gsLst>
              <a:lin ang="0" scaled="1"/>
            </a:gradFill>
            <a:ln w="28575" cmpd="sng">
              <a:solidFill>
                <a:srgbClr val="B5C8E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-822079">
              <a:off x="665" y="3414"/>
              <a:ext cx="1228" cy="784"/>
            </a:xfrm>
            <a:custGeom>
              <a:avLst/>
              <a:gdLst>
                <a:gd name="T0" fmla="*/ 194 w 1643"/>
                <a:gd name="T1" fmla="*/ 614 h 986"/>
                <a:gd name="T2" fmla="*/ 231 w 1643"/>
                <a:gd name="T3" fmla="*/ 672 h 986"/>
                <a:gd name="T4" fmla="*/ 274 w 1643"/>
                <a:gd name="T5" fmla="*/ 720 h 986"/>
                <a:gd name="T6" fmla="*/ 324 w 1643"/>
                <a:gd name="T7" fmla="*/ 755 h 986"/>
                <a:gd name="T8" fmla="*/ 377 w 1643"/>
                <a:gd name="T9" fmla="*/ 777 h 986"/>
                <a:gd name="T10" fmla="*/ 433 w 1643"/>
                <a:gd name="T11" fmla="*/ 784 h 986"/>
                <a:gd name="T12" fmla="*/ 488 w 1643"/>
                <a:gd name="T13" fmla="*/ 777 h 986"/>
                <a:gd name="T14" fmla="*/ 542 w 1643"/>
                <a:gd name="T15" fmla="*/ 755 h 986"/>
                <a:gd name="T16" fmla="*/ 591 w 1643"/>
                <a:gd name="T17" fmla="*/ 720 h 986"/>
                <a:gd name="T18" fmla="*/ 636 w 1643"/>
                <a:gd name="T19" fmla="*/ 720 h 986"/>
                <a:gd name="T20" fmla="*/ 686 w 1643"/>
                <a:gd name="T21" fmla="*/ 755 h 986"/>
                <a:gd name="T22" fmla="*/ 739 w 1643"/>
                <a:gd name="T23" fmla="*/ 777 h 986"/>
                <a:gd name="T24" fmla="*/ 795 w 1643"/>
                <a:gd name="T25" fmla="*/ 784 h 986"/>
                <a:gd name="T26" fmla="*/ 851 w 1643"/>
                <a:gd name="T27" fmla="*/ 777 h 986"/>
                <a:gd name="T28" fmla="*/ 904 w 1643"/>
                <a:gd name="T29" fmla="*/ 755 h 986"/>
                <a:gd name="T30" fmla="*/ 954 w 1643"/>
                <a:gd name="T31" fmla="*/ 720 h 986"/>
                <a:gd name="T32" fmla="*/ 996 w 1643"/>
                <a:gd name="T33" fmla="*/ 672 h 986"/>
                <a:gd name="T34" fmla="*/ 1032 w 1643"/>
                <a:gd name="T35" fmla="*/ 614 h 986"/>
                <a:gd name="T36" fmla="*/ 1067 w 1643"/>
                <a:gd name="T37" fmla="*/ 587 h 986"/>
                <a:gd name="T38" fmla="*/ 1108 w 1643"/>
                <a:gd name="T39" fmla="*/ 585 h 986"/>
                <a:gd name="T40" fmla="*/ 1147 w 1643"/>
                <a:gd name="T41" fmla="*/ 569 h 986"/>
                <a:gd name="T42" fmla="*/ 1180 w 1643"/>
                <a:gd name="T43" fmla="*/ 538 h 986"/>
                <a:gd name="T44" fmla="*/ 1206 w 1643"/>
                <a:gd name="T45" fmla="*/ 496 h 986"/>
                <a:gd name="T46" fmla="*/ 1223 w 1643"/>
                <a:gd name="T47" fmla="*/ 447 h 986"/>
                <a:gd name="T48" fmla="*/ 1228 w 1643"/>
                <a:gd name="T49" fmla="*/ 392 h 986"/>
                <a:gd name="T50" fmla="*/ 1223 w 1643"/>
                <a:gd name="T51" fmla="*/ 338 h 986"/>
                <a:gd name="T52" fmla="*/ 1206 w 1643"/>
                <a:gd name="T53" fmla="*/ 288 h 986"/>
                <a:gd name="T54" fmla="*/ 1180 w 1643"/>
                <a:gd name="T55" fmla="*/ 246 h 986"/>
                <a:gd name="T56" fmla="*/ 1147 w 1643"/>
                <a:gd name="T57" fmla="*/ 215 h 986"/>
                <a:gd name="T58" fmla="*/ 1108 w 1643"/>
                <a:gd name="T59" fmla="*/ 198 h 986"/>
                <a:gd name="T60" fmla="*/ 1067 w 1643"/>
                <a:gd name="T61" fmla="*/ 197 h 986"/>
                <a:gd name="T62" fmla="*/ 1032 w 1643"/>
                <a:gd name="T63" fmla="*/ 170 h 986"/>
                <a:gd name="T64" fmla="*/ 996 w 1643"/>
                <a:gd name="T65" fmla="*/ 111 h 986"/>
                <a:gd name="T66" fmla="*/ 954 w 1643"/>
                <a:gd name="T67" fmla="*/ 64 h 986"/>
                <a:gd name="T68" fmla="*/ 904 w 1643"/>
                <a:gd name="T69" fmla="*/ 29 h 986"/>
                <a:gd name="T70" fmla="*/ 851 w 1643"/>
                <a:gd name="T71" fmla="*/ 7 h 986"/>
                <a:gd name="T72" fmla="*/ 795 w 1643"/>
                <a:gd name="T73" fmla="*/ 0 h 986"/>
                <a:gd name="T74" fmla="*/ 739 w 1643"/>
                <a:gd name="T75" fmla="*/ 7 h 986"/>
                <a:gd name="T76" fmla="*/ 686 w 1643"/>
                <a:gd name="T77" fmla="*/ 28 h 986"/>
                <a:gd name="T78" fmla="*/ 636 w 1643"/>
                <a:gd name="T79" fmla="*/ 63 h 986"/>
                <a:gd name="T80" fmla="*/ 591 w 1643"/>
                <a:gd name="T81" fmla="*/ 63 h 986"/>
                <a:gd name="T82" fmla="*/ 542 w 1643"/>
                <a:gd name="T83" fmla="*/ 28 h 986"/>
                <a:gd name="T84" fmla="*/ 488 w 1643"/>
                <a:gd name="T85" fmla="*/ 7 h 986"/>
                <a:gd name="T86" fmla="*/ 433 w 1643"/>
                <a:gd name="T87" fmla="*/ 0 h 986"/>
                <a:gd name="T88" fmla="*/ 377 w 1643"/>
                <a:gd name="T89" fmla="*/ 7 h 986"/>
                <a:gd name="T90" fmla="*/ 324 w 1643"/>
                <a:gd name="T91" fmla="*/ 29 h 986"/>
                <a:gd name="T92" fmla="*/ 274 w 1643"/>
                <a:gd name="T93" fmla="*/ 64 h 986"/>
                <a:gd name="T94" fmla="*/ 231 w 1643"/>
                <a:gd name="T95" fmla="*/ 111 h 986"/>
                <a:gd name="T96" fmla="*/ 194 w 1643"/>
                <a:gd name="T97" fmla="*/ 170 h 986"/>
                <a:gd name="T98" fmla="*/ 161 w 1643"/>
                <a:gd name="T99" fmla="*/ 197 h 986"/>
                <a:gd name="T100" fmla="*/ 120 w 1643"/>
                <a:gd name="T101" fmla="*/ 198 h 986"/>
                <a:gd name="T102" fmla="*/ 81 w 1643"/>
                <a:gd name="T103" fmla="*/ 215 h 986"/>
                <a:gd name="T104" fmla="*/ 48 w 1643"/>
                <a:gd name="T105" fmla="*/ 246 h 986"/>
                <a:gd name="T106" fmla="*/ 22 w 1643"/>
                <a:gd name="T107" fmla="*/ 288 h 986"/>
                <a:gd name="T108" fmla="*/ 5 w 1643"/>
                <a:gd name="T109" fmla="*/ 338 h 986"/>
                <a:gd name="T110" fmla="*/ 0 w 1643"/>
                <a:gd name="T111" fmla="*/ 392 h 986"/>
                <a:gd name="T112" fmla="*/ 5 w 1643"/>
                <a:gd name="T113" fmla="*/ 447 h 986"/>
                <a:gd name="T114" fmla="*/ 22 w 1643"/>
                <a:gd name="T115" fmla="*/ 496 h 986"/>
                <a:gd name="T116" fmla="*/ 48 w 1643"/>
                <a:gd name="T117" fmla="*/ 538 h 986"/>
                <a:gd name="T118" fmla="*/ 81 w 1643"/>
                <a:gd name="T119" fmla="*/ 569 h 986"/>
                <a:gd name="T120" fmla="*/ 120 w 1643"/>
                <a:gd name="T121" fmla="*/ 585 h 986"/>
                <a:gd name="T122" fmla="*/ 161 w 1643"/>
                <a:gd name="T123" fmla="*/ 587 h 9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43" h="986">
                  <a:moveTo>
                    <a:pt x="242" y="731"/>
                  </a:moveTo>
                  <a:lnTo>
                    <a:pt x="260" y="772"/>
                  </a:lnTo>
                  <a:lnTo>
                    <a:pt x="283" y="810"/>
                  </a:lnTo>
                  <a:lnTo>
                    <a:pt x="309" y="845"/>
                  </a:lnTo>
                  <a:lnTo>
                    <a:pt x="336" y="877"/>
                  </a:lnTo>
                  <a:lnTo>
                    <a:pt x="367" y="905"/>
                  </a:lnTo>
                  <a:lnTo>
                    <a:pt x="400" y="929"/>
                  </a:lnTo>
                  <a:lnTo>
                    <a:pt x="433" y="949"/>
                  </a:lnTo>
                  <a:lnTo>
                    <a:pt x="468" y="966"/>
                  </a:lnTo>
                  <a:lnTo>
                    <a:pt x="505" y="977"/>
                  </a:lnTo>
                  <a:lnTo>
                    <a:pt x="541" y="985"/>
                  </a:lnTo>
                  <a:lnTo>
                    <a:pt x="579" y="986"/>
                  </a:lnTo>
                  <a:lnTo>
                    <a:pt x="616" y="985"/>
                  </a:lnTo>
                  <a:lnTo>
                    <a:pt x="653" y="977"/>
                  </a:lnTo>
                  <a:lnTo>
                    <a:pt x="689" y="966"/>
                  </a:lnTo>
                  <a:lnTo>
                    <a:pt x="725" y="950"/>
                  </a:lnTo>
                  <a:lnTo>
                    <a:pt x="759" y="930"/>
                  </a:lnTo>
                  <a:lnTo>
                    <a:pt x="791" y="906"/>
                  </a:lnTo>
                  <a:lnTo>
                    <a:pt x="821" y="878"/>
                  </a:lnTo>
                  <a:lnTo>
                    <a:pt x="851" y="906"/>
                  </a:lnTo>
                  <a:lnTo>
                    <a:pt x="884" y="930"/>
                  </a:lnTo>
                  <a:lnTo>
                    <a:pt x="918" y="950"/>
                  </a:lnTo>
                  <a:lnTo>
                    <a:pt x="954" y="966"/>
                  </a:lnTo>
                  <a:lnTo>
                    <a:pt x="989" y="977"/>
                  </a:lnTo>
                  <a:lnTo>
                    <a:pt x="1026" y="985"/>
                  </a:lnTo>
                  <a:lnTo>
                    <a:pt x="1064" y="986"/>
                  </a:lnTo>
                  <a:lnTo>
                    <a:pt x="1102" y="985"/>
                  </a:lnTo>
                  <a:lnTo>
                    <a:pt x="1138" y="977"/>
                  </a:lnTo>
                  <a:lnTo>
                    <a:pt x="1174" y="966"/>
                  </a:lnTo>
                  <a:lnTo>
                    <a:pt x="1209" y="949"/>
                  </a:lnTo>
                  <a:lnTo>
                    <a:pt x="1243" y="929"/>
                  </a:lnTo>
                  <a:lnTo>
                    <a:pt x="1276" y="905"/>
                  </a:lnTo>
                  <a:lnTo>
                    <a:pt x="1305" y="877"/>
                  </a:lnTo>
                  <a:lnTo>
                    <a:pt x="1333" y="845"/>
                  </a:lnTo>
                  <a:lnTo>
                    <a:pt x="1360" y="810"/>
                  </a:lnTo>
                  <a:lnTo>
                    <a:pt x="1381" y="772"/>
                  </a:lnTo>
                  <a:lnTo>
                    <a:pt x="1401" y="731"/>
                  </a:lnTo>
                  <a:lnTo>
                    <a:pt x="1428" y="738"/>
                  </a:lnTo>
                  <a:lnTo>
                    <a:pt x="1456" y="739"/>
                  </a:lnTo>
                  <a:lnTo>
                    <a:pt x="1482" y="736"/>
                  </a:lnTo>
                  <a:lnTo>
                    <a:pt x="1509" y="728"/>
                  </a:lnTo>
                  <a:lnTo>
                    <a:pt x="1534" y="715"/>
                  </a:lnTo>
                  <a:lnTo>
                    <a:pt x="1557" y="698"/>
                  </a:lnTo>
                  <a:lnTo>
                    <a:pt x="1579" y="677"/>
                  </a:lnTo>
                  <a:lnTo>
                    <a:pt x="1598" y="652"/>
                  </a:lnTo>
                  <a:lnTo>
                    <a:pt x="1614" y="624"/>
                  </a:lnTo>
                  <a:lnTo>
                    <a:pt x="1627" y="593"/>
                  </a:lnTo>
                  <a:lnTo>
                    <a:pt x="1636" y="562"/>
                  </a:lnTo>
                  <a:lnTo>
                    <a:pt x="1642" y="528"/>
                  </a:lnTo>
                  <a:lnTo>
                    <a:pt x="1643" y="493"/>
                  </a:lnTo>
                  <a:lnTo>
                    <a:pt x="1642" y="458"/>
                  </a:lnTo>
                  <a:lnTo>
                    <a:pt x="1636" y="425"/>
                  </a:lnTo>
                  <a:lnTo>
                    <a:pt x="1627" y="392"/>
                  </a:lnTo>
                  <a:lnTo>
                    <a:pt x="1614" y="362"/>
                  </a:lnTo>
                  <a:lnTo>
                    <a:pt x="1598" y="334"/>
                  </a:lnTo>
                  <a:lnTo>
                    <a:pt x="1579" y="309"/>
                  </a:lnTo>
                  <a:lnTo>
                    <a:pt x="1557" y="287"/>
                  </a:lnTo>
                  <a:lnTo>
                    <a:pt x="1534" y="271"/>
                  </a:lnTo>
                  <a:lnTo>
                    <a:pt x="1509" y="258"/>
                  </a:lnTo>
                  <a:lnTo>
                    <a:pt x="1482" y="249"/>
                  </a:lnTo>
                  <a:lnTo>
                    <a:pt x="1456" y="247"/>
                  </a:lnTo>
                  <a:lnTo>
                    <a:pt x="1428" y="248"/>
                  </a:lnTo>
                  <a:lnTo>
                    <a:pt x="1401" y="254"/>
                  </a:lnTo>
                  <a:lnTo>
                    <a:pt x="1381" y="214"/>
                  </a:lnTo>
                  <a:lnTo>
                    <a:pt x="1360" y="176"/>
                  </a:lnTo>
                  <a:lnTo>
                    <a:pt x="1333" y="140"/>
                  </a:lnTo>
                  <a:lnTo>
                    <a:pt x="1305" y="109"/>
                  </a:lnTo>
                  <a:lnTo>
                    <a:pt x="1276" y="81"/>
                  </a:lnTo>
                  <a:lnTo>
                    <a:pt x="1243" y="57"/>
                  </a:lnTo>
                  <a:lnTo>
                    <a:pt x="1209" y="36"/>
                  </a:lnTo>
                  <a:lnTo>
                    <a:pt x="1174" y="20"/>
                  </a:lnTo>
                  <a:lnTo>
                    <a:pt x="1138" y="9"/>
                  </a:lnTo>
                  <a:lnTo>
                    <a:pt x="1102" y="2"/>
                  </a:lnTo>
                  <a:lnTo>
                    <a:pt x="1064" y="0"/>
                  </a:lnTo>
                  <a:lnTo>
                    <a:pt x="1026" y="1"/>
                  </a:lnTo>
                  <a:lnTo>
                    <a:pt x="989" y="9"/>
                  </a:lnTo>
                  <a:lnTo>
                    <a:pt x="954" y="20"/>
                  </a:lnTo>
                  <a:lnTo>
                    <a:pt x="918" y="35"/>
                  </a:lnTo>
                  <a:lnTo>
                    <a:pt x="884" y="55"/>
                  </a:lnTo>
                  <a:lnTo>
                    <a:pt x="851" y="79"/>
                  </a:lnTo>
                  <a:lnTo>
                    <a:pt x="821" y="107"/>
                  </a:lnTo>
                  <a:lnTo>
                    <a:pt x="791" y="79"/>
                  </a:lnTo>
                  <a:lnTo>
                    <a:pt x="759" y="55"/>
                  </a:lnTo>
                  <a:lnTo>
                    <a:pt x="725" y="35"/>
                  </a:lnTo>
                  <a:lnTo>
                    <a:pt x="689" y="20"/>
                  </a:lnTo>
                  <a:lnTo>
                    <a:pt x="653" y="9"/>
                  </a:lnTo>
                  <a:lnTo>
                    <a:pt x="616" y="1"/>
                  </a:lnTo>
                  <a:lnTo>
                    <a:pt x="579" y="0"/>
                  </a:lnTo>
                  <a:lnTo>
                    <a:pt x="541" y="2"/>
                  </a:lnTo>
                  <a:lnTo>
                    <a:pt x="505" y="9"/>
                  </a:lnTo>
                  <a:lnTo>
                    <a:pt x="468" y="20"/>
                  </a:lnTo>
                  <a:lnTo>
                    <a:pt x="433" y="36"/>
                  </a:lnTo>
                  <a:lnTo>
                    <a:pt x="400" y="57"/>
                  </a:lnTo>
                  <a:lnTo>
                    <a:pt x="367" y="81"/>
                  </a:lnTo>
                  <a:lnTo>
                    <a:pt x="336" y="109"/>
                  </a:lnTo>
                  <a:lnTo>
                    <a:pt x="309" y="140"/>
                  </a:lnTo>
                  <a:lnTo>
                    <a:pt x="283" y="176"/>
                  </a:lnTo>
                  <a:lnTo>
                    <a:pt x="260" y="214"/>
                  </a:lnTo>
                  <a:lnTo>
                    <a:pt x="242" y="254"/>
                  </a:lnTo>
                  <a:lnTo>
                    <a:pt x="215" y="248"/>
                  </a:lnTo>
                  <a:lnTo>
                    <a:pt x="187" y="247"/>
                  </a:lnTo>
                  <a:lnTo>
                    <a:pt x="161" y="249"/>
                  </a:lnTo>
                  <a:lnTo>
                    <a:pt x="134" y="258"/>
                  </a:lnTo>
                  <a:lnTo>
                    <a:pt x="109" y="271"/>
                  </a:lnTo>
                  <a:lnTo>
                    <a:pt x="86" y="287"/>
                  </a:lnTo>
                  <a:lnTo>
                    <a:pt x="64" y="309"/>
                  </a:lnTo>
                  <a:lnTo>
                    <a:pt x="45" y="334"/>
                  </a:lnTo>
                  <a:lnTo>
                    <a:pt x="29" y="362"/>
                  </a:lnTo>
                  <a:lnTo>
                    <a:pt x="16" y="392"/>
                  </a:lnTo>
                  <a:lnTo>
                    <a:pt x="7" y="425"/>
                  </a:lnTo>
                  <a:lnTo>
                    <a:pt x="1" y="458"/>
                  </a:lnTo>
                  <a:lnTo>
                    <a:pt x="0" y="493"/>
                  </a:lnTo>
                  <a:lnTo>
                    <a:pt x="1" y="528"/>
                  </a:lnTo>
                  <a:lnTo>
                    <a:pt x="7" y="562"/>
                  </a:lnTo>
                  <a:lnTo>
                    <a:pt x="16" y="593"/>
                  </a:lnTo>
                  <a:lnTo>
                    <a:pt x="29" y="624"/>
                  </a:lnTo>
                  <a:lnTo>
                    <a:pt x="45" y="652"/>
                  </a:lnTo>
                  <a:lnTo>
                    <a:pt x="64" y="677"/>
                  </a:lnTo>
                  <a:lnTo>
                    <a:pt x="86" y="698"/>
                  </a:lnTo>
                  <a:lnTo>
                    <a:pt x="109" y="715"/>
                  </a:lnTo>
                  <a:lnTo>
                    <a:pt x="134" y="728"/>
                  </a:lnTo>
                  <a:lnTo>
                    <a:pt x="161" y="736"/>
                  </a:lnTo>
                  <a:lnTo>
                    <a:pt x="187" y="739"/>
                  </a:lnTo>
                  <a:lnTo>
                    <a:pt x="215" y="738"/>
                  </a:lnTo>
                  <a:lnTo>
                    <a:pt x="242" y="731"/>
                  </a:lnTo>
                  <a:close/>
                </a:path>
              </a:pathLst>
            </a:custGeom>
            <a:gradFill rotWithShape="0">
              <a:gsLst>
                <a:gs pos="0">
                  <a:srgbClr val="A9BBEF"/>
                </a:gs>
                <a:gs pos="100000">
                  <a:srgbClr val="FFFFFF"/>
                </a:gs>
              </a:gsLst>
              <a:lin ang="0" scaled="1"/>
            </a:gradFill>
            <a:ln w="28575" cmpd="sng">
              <a:solidFill>
                <a:srgbClr val="B5C8E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9" name="Group 72"/>
            <p:cNvGrpSpPr>
              <a:grpSpLocks/>
            </p:cNvGrpSpPr>
            <p:nvPr/>
          </p:nvGrpSpPr>
          <p:grpSpPr bwMode="auto">
            <a:xfrm>
              <a:off x="163" y="599"/>
              <a:ext cx="5361" cy="3675"/>
              <a:chOff x="163" y="599"/>
              <a:chExt cx="5361" cy="3675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 rot="-913746">
                <a:off x="3556" y="695"/>
                <a:ext cx="1441" cy="879"/>
              </a:xfrm>
              <a:custGeom>
                <a:avLst/>
                <a:gdLst>
                  <a:gd name="T0" fmla="*/ 228 w 1643"/>
                  <a:gd name="T1" fmla="*/ 688 h 986"/>
                  <a:gd name="T2" fmla="*/ 271 w 1643"/>
                  <a:gd name="T3" fmla="*/ 753 h 986"/>
                  <a:gd name="T4" fmla="*/ 322 w 1643"/>
                  <a:gd name="T5" fmla="*/ 807 h 986"/>
                  <a:gd name="T6" fmla="*/ 380 w 1643"/>
                  <a:gd name="T7" fmla="*/ 846 h 986"/>
                  <a:gd name="T8" fmla="*/ 443 w 1643"/>
                  <a:gd name="T9" fmla="*/ 871 h 986"/>
                  <a:gd name="T10" fmla="*/ 508 w 1643"/>
                  <a:gd name="T11" fmla="*/ 879 h 986"/>
                  <a:gd name="T12" fmla="*/ 573 w 1643"/>
                  <a:gd name="T13" fmla="*/ 871 h 986"/>
                  <a:gd name="T14" fmla="*/ 636 w 1643"/>
                  <a:gd name="T15" fmla="*/ 847 h 986"/>
                  <a:gd name="T16" fmla="*/ 694 w 1643"/>
                  <a:gd name="T17" fmla="*/ 808 h 986"/>
                  <a:gd name="T18" fmla="*/ 746 w 1643"/>
                  <a:gd name="T19" fmla="*/ 808 h 986"/>
                  <a:gd name="T20" fmla="*/ 805 w 1643"/>
                  <a:gd name="T21" fmla="*/ 847 h 986"/>
                  <a:gd name="T22" fmla="*/ 867 w 1643"/>
                  <a:gd name="T23" fmla="*/ 871 h 986"/>
                  <a:gd name="T24" fmla="*/ 933 w 1643"/>
                  <a:gd name="T25" fmla="*/ 879 h 986"/>
                  <a:gd name="T26" fmla="*/ 998 w 1643"/>
                  <a:gd name="T27" fmla="*/ 871 h 986"/>
                  <a:gd name="T28" fmla="*/ 1060 w 1643"/>
                  <a:gd name="T29" fmla="*/ 846 h 986"/>
                  <a:gd name="T30" fmla="*/ 1119 w 1643"/>
                  <a:gd name="T31" fmla="*/ 807 h 986"/>
                  <a:gd name="T32" fmla="*/ 1169 w 1643"/>
                  <a:gd name="T33" fmla="*/ 753 h 986"/>
                  <a:gd name="T34" fmla="*/ 1211 w 1643"/>
                  <a:gd name="T35" fmla="*/ 688 h 986"/>
                  <a:gd name="T36" fmla="*/ 1252 w 1643"/>
                  <a:gd name="T37" fmla="*/ 658 h 986"/>
                  <a:gd name="T38" fmla="*/ 1300 w 1643"/>
                  <a:gd name="T39" fmla="*/ 656 h 986"/>
                  <a:gd name="T40" fmla="*/ 1345 w 1643"/>
                  <a:gd name="T41" fmla="*/ 637 h 986"/>
                  <a:gd name="T42" fmla="*/ 1385 w 1643"/>
                  <a:gd name="T43" fmla="*/ 604 h 986"/>
                  <a:gd name="T44" fmla="*/ 1416 w 1643"/>
                  <a:gd name="T45" fmla="*/ 556 h 986"/>
                  <a:gd name="T46" fmla="*/ 1435 w 1643"/>
                  <a:gd name="T47" fmla="*/ 501 h 986"/>
                  <a:gd name="T48" fmla="*/ 1441 w 1643"/>
                  <a:gd name="T49" fmla="*/ 440 h 986"/>
                  <a:gd name="T50" fmla="*/ 1435 w 1643"/>
                  <a:gd name="T51" fmla="*/ 379 h 986"/>
                  <a:gd name="T52" fmla="*/ 1416 w 1643"/>
                  <a:gd name="T53" fmla="*/ 323 h 986"/>
                  <a:gd name="T54" fmla="*/ 1385 w 1643"/>
                  <a:gd name="T55" fmla="*/ 275 h 986"/>
                  <a:gd name="T56" fmla="*/ 1345 w 1643"/>
                  <a:gd name="T57" fmla="*/ 242 h 986"/>
                  <a:gd name="T58" fmla="*/ 1300 w 1643"/>
                  <a:gd name="T59" fmla="*/ 222 h 986"/>
                  <a:gd name="T60" fmla="*/ 1252 w 1643"/>
                  <a:gd name="T61" fmla="*/ 221 h 986"/>
                  <a:gd name="T62" fmla="*/ 1211 w 1643"/>
                  <a:gd name="T63" fmla="*/ 191 h 986"/>
                  <a:gd name="T64" fmla="*/ 1169 w 1643"/>
                  <a:gd name="T65" fmla="*/ 125 h 986"/>
                  <a:gd name="T66" fmla="*/ 1119 w 1643"/>
                  <a:gd name="T67" fmla="*/ 72 h 986"/>
                  <a:gd name="T68" fmla="*/ 1060 w 1643"/>
                  <a:gd name="T69" fmla="*/ 32 h 986"/>
                  <a:gd name="T70" fmla="*/ 998 w 1643"/>
                  <a:gd name="T71" fmla="*/ 8 h 986"/>
                  <a:gd name="T72" fmla="*/ 933 w 1643"/>
                  <a:gd name="T73" fmla="*/ 0 h 986"/>
                  <a:gd name="T74" fmla="*/ 867 w 1643"/>
                  <a:gd name="T75" fmla="*/ 8 h 986"/>
                  <a:gd name="T76" fmla="*/ 805 w 1643"/>
                  <a:gd name="T77" fmla="*/ 31 h 986"/>
                  <a:gd name="T78" fmla="*/ 746 w 1643"/>
                  <a:gd name="T79" fmla="*/ 70 h 986"/>
                  <a:gd name="T80" fmla="*/ 694 w 1643"/>
                  <a:gd name="T81" fmla="*/ 70 h 986"/>
                  <a:gd name="T82" fmla="*/ 636 w 1643"/>
                  <a:gd name="T83" fmla="*/ 31 h 986"/>
                  <a:gd name="T84" fmla="*/ 573 w 1643"/>
                  <a:gd name="T85" fmla="*/ 8 h 986"/>
                  <a:gd name="T86" fmla="*/ 508 w 1643"/>
                  <a:gd name="T87" fmla="*/ 0 h 986"/>
                  <a:gd name="T88" fmla="*/ 443 w 1643"/>
                  <a:gd name="T89" fmla="*/ 8 h 986"/>
                  <a:gd name="T90" fmla="*/ 380 w 1643"/>
                  <a:gd name="T91" fmla="*/ 32 h 986"/>
                  <a:gd name="T92" fmla="*/ 322 w 1643"/>
                  <a:gd name="T93" fmla="*/ 72 h 986"/>
                  <a:gd name="T94" fmla="*/ 271 w 1643"/>
                  <a:gd name="T95" fmla="*/ 125 h 986"/>
                  <a:gd name="T96" fmla="*/ 228 w 1643"/>
                  <a:gd name="T97" fmla="*/ 191 h 986"/>
                  <a:gd name="T98" fmla="*/ 189 w 1643"/>
                  <a:gd name="T99" fmla="*/ 221 h 986"/>
                  <a:gd name="T100" fmla="*/ 141 w 1643"/>
                  <a:gd name="T101" fmla="*/ 222 h 986"/>
                  <a:gd name="T102" fmla="*/ 96 w 1643"/>
                  <a:gd name="T103" fmla="*/ 242 h 986"/>
                  <a:gd name="T104" fmla="*/ 56 w 1643"/>
                  <a:gd name="T105" fmla="*/ 275 h 986"/>
                  <a:gd name="T106" fmla="*/ 25 w 1643"/>
                  <a:gd name="T107" fmla="*/ 323 h 986"/>
                  <a:gd name="T108" fmla="*/ 6 w 1643"/>
                  <a:gd name="T109" fmla="*/ 379 h 986"/>
                  <a:gd name="T110" fmla="*/ 0 w 1643"/>
                  <a:gd name="T111" fmla="*/ 440 h 986"/>
                  <a:gd name="T112" fmla="*/ 6 w 1643"/>
                  <a:gd name="T113" fmla="*/ 501 h 986"/>
                  <a:gd name="T114" fmla="*/ 25 w 1643"/>
                  <a:gd name="T115" fmla="*/ 556 h 986"/>
                  <a:gd name="T116" fmla="*/ 56 w 1643"/>
                  <a:gd name="T117" fmla="*/ 604 h 986"/>
                  <a:gd name="T118" fmla="*/ 96 w 1643"/>
                  <a:gd name="T119" fmla="*/ 637 h 986"/>
                  <a:gd name="T120" fmla="*/ 141 w 1643"/>
                  <a:gd name="T121" fmla="*/ 656 h 986"/>
                  <a:gd name="T122" fmla="*/ 189 w 1643"/>
                  <a:gd name="T123" fmla="*/ 658 h 98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643" h="986">
                    <a:moveTo>
                      <a:pt x="242" y="731"/>
                    </a:moveTo>
                    <a:lnTo>
                      <a:pt x="260" y="772"/>
                    </a:lnTo>
                    <a:lnTo>
                      <a:pt x="283" y="810"/>
                    </a:lnTo>
                    <a:lnTo>
                      <a:pt x="309" y="845"/>
                    </a:lnTo>
                    <a:lnTo>
                      <a:pt x="336" y="877"/>
                    </a:lnTo>
                    <a:lnTo>
                      <a:pt x="367" y="905"/>
                    </a:lnTo>
                    <a:lnTo>
                      <a:pt x="400" y="929"/>
                    </a:lnTo>
                    <a:lnTo>
                      <a:pt x="433" y="949"/>
                    </a:lnTo>
                    <a:lnTo>
                      <a:pt x="468" y="966"/>
                    </a:lnTo>
                    <a:lnTo>
                      <a:pt x="505" y="977"/>
                    </a:lnTo>
                    <a:lnTo>
                      <a:pt x="541" y="985"/>
                    </a:lnTo>
                    <a:lnTo>
                      <a:pt x="579" y="986"/>
                    </a:lnTo>
                    <a:lnTo>
                      <a:pt x="616" y="985"/>
                    </a:lnTo>
                    <a:lnTo>
                      <a:pt x="653" y="977"/>
                    </a:lnTo>
                    <a:lnTo>
                      <a:pt x="689" y="966"/>
                    </a:lnTo>
                    <a:lnTo>
                      <a:pt x="725" y="950"/>
                    </a:lnTo>
                    <a:lnTo>
                      <a:pt x="759" y="930"/>
                    </a:lnTo>
                    <a:lnTo>
                      <a:pt x="791" y="906"/>
                    </a:lnTo>
                    <a:lnTo>
                      <a:pt x="821" y="878"/>
                    </a:lnTo>
                    <a:lnTo>
                      <a:pt x="851" y="906"/>
                    </a:lnTo>
                    <a:lnTo>
                      <a:pt x="884" y="930"/>
                    </a:lnTo>
                    <a:lnTo>
                      <a:pt x="918" y="950"/>
                    </a:lnTo>
                    <a:lnTo>
                      <a:pt x="954" y="966"/>
                    </a:lnTo>
                    <a:lnTo>
                      <a:pt x="989" y="977"/>
                    </a:lnTo>
                    <a:lnTo>
                      <a:pt x="1026" y="985"/>
                    </a:lnTo>
                    <a:lnTo>
                      <a:pt x="1064" y="986"/>
                    </a:lnTo>
                    <a:lnTo>
                      <a:pt x="1102" y="985"/>
                    </a:lnTo>
                    <a:lnTo>
                      <a:pt x="1138" y="977"/>
                    </a:lnTo>
                    <a:lnTo>
                      <a:pt x="1174" y="966"/>
                    </a:lnTo>
                    <a:lnTo>
                      <a:pt x="1209" y="949"/>
                    </a:lnTo>
                    <a:lnTo>
                      <a:pt x="1243" y="929"/>
                    </a:lnTo>
                    <a:lnTo>
                      <a:pt x="1276" y="905"/>
                    </a:lnTo>
                    <a:lnTo>
                      <a:pt x="1305" y="877"/>
                    </a:lnTo>
                    <a:lnTo>
                      <a:pt x="1333" y="845"/>
                    </a:lnTo>
                    <a:lnTo>
                      <a:pt x="1360" y="810"/>
                    </a:lnTo>
                    <a:lnTo>
                      <a:pt x="1381" y="772"/>
                    </a:lnTo>
                    <a:lnTo>
                      <a:pt x="1401" y="731"/>
                    </a:lnTo>
                    <a:lnTo>
                      <a:pt x="1428" y="738"/>
                    </a:lnTo>
                    <a:lnTo>
                      <a:pt x="1456" y="739"/>
                    </a:lnTo>
                    <a:lnTo>
                      <a:pt x="1482" y="736"/>
                    </a:lnTo>
                    <a:lnTo>
                      <a:pt x="1509" y="728"/>
                    </a:lnTo>
                    <a:lnTo>
                      <a:pt x="1534" y="715"/>
                    </a:lnTo>
                    <a:lnTo>
                      <a:pt x="1557" y="698"/>
                    </a:lnTo>
                    <a:lnTo>
                      <a:pt x="1579" y="677"/>
                    </a:lnTo>
                    <a:lnTo>
                      <a:pt x="1598" y="652"/>
                    </a:lnTo>
                    <a:lnTo>
                      <a:pt x="1614" y="624"/>
                    </a:lnTo>
                    <a:lnTo>
                      <a:pt x="1627" y="593"/>
                    </a:lnTo>
                    <a:lnTo>
                      <a:pt x="1636" y="562"/>
                    </a:lnTo>
                    <a:lnTo>
                      <a:pt x="1642" y="528"/>
                    </a:lnTo>
                    <a:lnTo>
                      <a:pt x="1643" y="493"/>
                    </a:lnTo>
                    <a:lnTo>
                      <a:pt x="1642" y="458"/>
                    </a:lnTo>
                    <a:lnTo>
                      <a:pt x="1636" y="425"/>
                    </a:lnTo>
                    <a:lnTo>
                      <a:pt x="1627" y="392"/>
                    </a:lnTo>
                    <a:lnTo>
                      <a:pt x="1614" y="362"/>
                    </a:lnTo>
                    <a:lnTo>
                      <a:pt x="1598" y="334"/>
                    </a:lnTo>
                    <a:lnTo>
                      <a:pt x="1579" y="309"/>
                    </a:lnTo>
                    <a:lnTo>
                      <a:pt x="1557" y="287"/>
                    </a:lnTo>
                    <a:lnTo>
                      <a:pt x="1534" y="271"/>
                    </a:lnTo>
                    <a:lnTo>
                      <a:pt x="1509" y="258"/>
                    </a:lnTo>
                    <a:lnTo>
                      <a:pt x="1482" y="249"/>
                    </a:lnTo>
                    <a:lnTo>
                      <a:pt x="1456" y="247"/>
                    </a:lnTo>
                    <a:lnTo>
                      <a:pt x="1428" y="248"/>
                    </a:lnTo>
                    <a:lnTo>
                      <a:pt x="1401" y="254"/>
                    </a:lnTo>
                    <a:lnTo>
                      <a:pt x="1381" y="214"/>
                    </a:lnTo>
                    <a:lnTo>
                      <a:pt x="1360" y="176"/>
                    </a:lnTo>
                    <a:lnTo>
                      <a:pt x="1333" y="140"/>
                    </a:lnTo>
                    <a:lnTo>
                      <a:pt x="1305" y="109"/>
                    </a:lnTo>
                    <a:lnTo>
                      <a:pt x="1276" y="81"/>
                    </a:lnTo>
                    <a:lnTo>
                      <a:pt x="1243" y="57"/>
                    </a:lnTo>
                    <a:lnTo>
                      <a:pt x="1209" y="36"/>
                    </a:lnTo>
                    <a:lnTo>
                      <a:pt x="1174" y="20"/>
                    </a:lnTo>
                    <a:lnTo>
                      <a:pt x="1138" y="9"/>
                    </a:lnTo>
                    <a:lnTo>
                      <a:pt x="1102" y="2"/>
                    </a:lnTo>
                    <a:lnTo>
                      <a:pt x="1064" y="0"/>
                    </a:lnTo>
                    <a:lnTo>
                      <a:pt x="1026" y="1"/>
                    </a:lnTo>
                    <a:lnTo>
                      <a:pt x="989" y="9"/>
                    </a:lnTo>
                    <a:lnTo>
                      <a:pt x="954" y="20"/>
                    </a:lnTo>
                    <a:lnTo>
                      <a:pt x="918" y="35"/>
                    </a:lnTo>
                    <a:lnTo>
                      <a:pt x="884" y="55"/>
                    </a:lnTo>
                    <a:lnTo>
                      <a:pt x="851" y="79"/>
                    </a:lnTo>
                    <a:lnTo>
                      <a:pt x="821" y="107"/>
                    </a:lnTo>
                    <a:lnTo>
                      <a:pt x="791" y="79"/>
                    </a:lnTo>
                    <a:lnTo>
                      <a:pt x="759" y="55"/>
                    </a:lnTo>
                    <a:lnTo>
                      <a:pt x="725" y="35"/>
                    </a:lnTo>
                    <a:lnTo>
                      <a:pt x="689" y="20"/>
                    </a:lnTo>
                    <a:lnTo>
                      <a:pt x="653" y="9"/>
                    </a:lnTo>
                    <a:lnTo>
                      <a:pt x="616" y="1"/>
                    </a:lnTo>
                    <a:lnTo>
                      <a:pt x="579" y="0"/>
                    </a:lnTo>
                    <a:lnTo>
                      <a:pt x="541" y="2"/>
                    </a:lnTo>
                    <a:lnTo>
                      <a:pt x="505" y="9"/>
                    </a:lnTo>
                    <a:lnTo>
                      <a:pt x="468" y="20"/>
                    </a:lnTo>
                    <a:lnTo>
                      <a:pt x="433" y="36"/>
                    </a:lnTo>
                    <a:lnTo>
                      <a:pt x="400" y="57"/>
                    </a:lnTo>
                    <a:lnTo>
                      <a:pt x="367" y="81"/>
                    </a:lnTo>
                    <a:lnTo>
                      <a:pt x="336" y="109"/>
                    </a:lnTo>
                    <a:lnTo>
                      <a:pt x="309" y="140"/>
                    </a:lnTo>
                    <a:lnTo>
                      <a:pt x="283" y="176"/>
                    </a:lnTo>
                    <a:lnTo>
                      <a:pt x="260" y="214"/>
                    </a:lnTo>
                    <a:lnTo>
                      <a:pt x="242" y="254"/>
                    </a:lnTo>
                    <a:lnTo>
                      <a:pt x="215" y="248"/>
                    </a:lnTo>
                    <a:lnTo>
                      <a:pt x="187" y="247"/>
                    </a:lnTo>
                    <a:lnTo>
                      <a:pt x="161" y="249"/>
                    </a:lnTo>
                    <a:lnTo>
                      <a:pt x="134" y="258"/>
                    </a:lnTo>
                    <a:lnTo>
                      <a:pt x="109" y="271"/>
                    </a:lnTo>
                    <a:lnTo>
                      <a:pt x="86" y="287"/>
                    </a:lnTo>
                    <a:lnTo>
                      <a:pt x="64" y="309"/>
                    </a:lnTo>
                    <a:lnTo>
                      <a:pt x="45" y="334"/>
                    </a:lnTo>
                    <a:lnTo>
                      <a:pt x="29" y="362"/>
                    </a:lnTo>
                    <a:lnTo>
                      <a:pt x="16" y="392"/>
                    </a:lnTo>
                    <a:lnTo>
                      <a:pt x="7" y="425"/>
                    </a:lnTo>
                    <a:lnTo>
                      <a:pt x="1" y="458"/>
                    </a:lnTo>
                    <a:lnTo>
                      <a:pt x="0" y="493"/>
                    </a:lnTo>
                    <a:lnTo>
                      <a:pt x="1" y="528"/>
                    </a:lnTo>
                    <a:lnTo>
                      <a:pt x="7" y="562"/>
                    </a:lnTo>
                    <a:lnTo>
                      <a:pt x="16" y="593"/>
                    </a:lnTo>
                    <a:lnTo>
                      <a:pt x="29" y="624"/>
                    </a:lnTo>
                    <a:lnTo>
                      <a:pt x="45" y="652"/>
                    </a:lnTo>
                    <a:lnTo>
                      <a:pt x="64" y="677"/>
                    </a:lnTo>
                    <a:lnTo>
                      <a:pt x="86" y="698"/>
                    </a:lnTo>
                    <a:lnTo>
                      <a:pt x="109" y="715"/>
                    </a:lnTo>
                    <a:lnTo>
                      <a:pt x="134" y="728"/>
                    </a:lnTo>
                    <a:lnTo>
                      <a:pt x="161" y="736"/>
                    </a:lnTo>
                    <a:lnTo>
                      <a:pt x="187" y="739"/>
                    </a:lnTo>
                    <a:lnTo>
                      <a:pt x="215" y="738"/>
                    </a:lnTo>
                    <a:lnTo>
                      <a:pt x="242" y="7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A9BBEF"/>
                  </a:gs>
                </a:gsLst>
                <a:lin ang="0" scaled="1"/>
              </a:gradFill>
              <a:ln w="28575" cmpd="sng">
                <a:solidFill>
                  <a:srgbClr val="B5C8E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 rot="20777921">
                <a:off x="314" y="813"/>
                <a:ext cx="1228" cy="906"/>
              </a:xfrm>
              <a:custGeom>
                <a:avLst/>
                <a:gdLst>
                  <a:gd name="T0" fmla="*/ 194 w 1643"/>
                  <a:gd name="T1" fmla="*/ 709 h 986"/>
                  <a:gd name="T2" fmla="*/ 231 w 1643"/>
                  <a:gd name="T3" fmla="*/ 776 h 986"/>
                  <a:gd name="T4" fmla="*/ 274 w 1643"/>
                  <a:gd name="T5" fmla="*/ 832 h 986"/>
                  <a:gd name="T6" fmla="*/ 324 w 1643"/>
                  <a:gd name="T7" fmla="*/ 872 h 986"/>
                  <a:gd name="T8" fmla="*/ 377 w 1643"/>
                  <a:gd name="T9" fmla="*/ 898 h 986"/>
                  <a:gd name="T10" fmla="*/ 433 w 1643"/>
                  <a:gd name="T11" fmla="*/ 906 h 986"/>
                  <a:gd name="T12" fmla="*/ 488 w 1643"/>
                  <a:gd name="T13" fmla="*/ 898 h 986"/>
                  <a:gd name="T14" fmla="*/ 542 w 1643"/>
                  <a:gd name="T15" fmla="*/ 873 h 986"/>
                  <a:gd name="T16" fmla="*/ 591 w 1643"/>
                  <a:gd name="T17" fmla="*/ 832 h 986"/>
                  <a:gd name="T18" fmla="*/ 636 w 1643"/>
                  <a:gd name="T19" fmla="*/ 832 h 986"/>
                  <a:gd name="T20" fmla="*/ 686 w 1643"/>
                  <a:gd name="T21" fmla="*/ 873 h 986"/>
                  <a:gd name="T22" fmla="*/ 739 w 1643"/>
                  <a:gd name="T23" fmla="*/ 898 h 986"/>
                  <a:gd name="T24" fmla="*/ 795 w 1643"/>
                  <a:gd name="T25" fmla="*/ 906 h 986"/>
                  <a:gd name="T26" fmla="*/ 851 w 1643"/>
                  <a:gd name="T27" fmla="*/ 898 h 986"/>
                  <a:gd name="T28" fmla="*/ 904 w 1643"/>
                  <a:gd name="T29" fmla="*/ 872 h 986"/>
                  <a:gd name="T30" fmla="*/ 954 w 1643"/>
                  <a:gd name="T31" fmla="*/ 832 h 986"/>
                  <a:gd name="T32" fmla="*/ 996 w 1643"/>
                  <a:gd name="T33" fmla="*/ 776 h 986"/>
                  <a:gd name="T34" fmla="*/ 1032 w 1643"/>
                  <a:gd name="T35" fmla="*/ 709 h 986"/>
                  <a:gd name="T36" fmla="*/ 1067 w 1643"/>
                  <a:gd name="T37" fmla="*/ 678 h 986"/>
                  <a:gd name="T38" fmla="*/ 1108 w 1643"/>
                  <a:gd name="T39" fmla="*/ 676 h 986"/>
                  <a:gd name="T40" fmla="*/ 1147 w 1643"/>
                  <a:gd name="T41" fmla="*/ 657 h 986"/>
                  <a:gd name="T42" fmla="*/ 1180 w 1643"/>
                  <a:gd name="T43" fmla="*/ 622 h 986"/>
                  <a:gd name="T44" fmla="*/ 1206 w 1643"/>
                  <a:gd name="T45" fmla="*/ 573 h 986"/>
                  <a:gd name="T46" fmla="*/ 1223 w 1643"/>
                  <a:gd name="T47" fmla="*/ 516 h 986"/>
                  <a:gd name="T48" fmla="*/ 1228 w 1643"/>
                  <a:gd name="T49" fmla="*/ 453 h 986"/>
                  <a:gd name="T50" fmla="*/ 1223 w 1643"/>
                  <a:gd name="T51" fmla="*/ 391 h 986"/>
                  <a:gd name="T52" fmla="*/ 1206 w 1643"/>
                  <a:gd name="T53" fmla="*/ 333 h 986"/>
                  <a:gd name="T54" fmla="*/ 1180 w 1643"/>
                  <a:gd name="T55" fmla="*/ 284 h 986"/>
                  <a:gd name="T56" fmla="*/ 1147 w 1643"/>
                  <a:gd name="T57" fmla="*/ 249 h 986"/>
                  <a:gd name="T58" fmla="*/ 1108 w 1643"/>
                  <a:gd name="T59" fmla="*/ 229 h 986"/>
                  <a:gd name="T60" fmla="*/ 1067 w 1643"/>
                  <a:gd name="T61" fmla="*/ 228 h 986"/>
                  <a:gd name="T62" fmla="*/ 1032 w 1643"/>
                  <a:gd name="T63" fmla="*/ 197 h 986"/>
                  <a:gd name="T64" fmla="*/ 996 w 1643"/>
                  <a:gd name="T65" fmla="*/ 129 h 986"/>
                  <a:gd name="T66" fmla="*/ 954 w 1643"/>
                  <a:gd name="T67" fmla="*/ 74 h 986"/>
                  <a:gd name="T68" fmla="*/ 904 w 1643"/>
                  <a:gd name="T69" fmla="*/ 33 h 986"/>
                  <a:gd name="T70" fmla="*/ 851 w 1643"/>
                  <a:gd name="T71" fmla="*/ 8 h 986"/>
                  <a:gd name="T72" fmla="*/ 795 w 1643"/>
                  <a:gd name="T73" fmla="*/ 0 h 986"/>
                  <a:gd name="T74" fmla="*/ 739 w 1643"/>
                  <a:gd name="T75" fmla="*/ 8 h 986"/>
                  <a:gd name="T76" fmla="*/ 686 w 1643"/>
                  <a:gd name="T77" fmla="*/ 32 h 986"/>
                  <a:gd name="T78" fmla="*/ 636 w 1643"/>
                  <a:gd name="T79" fmla="*/ 73 h 986"/>
                  <a:gd name="T80" fmla="*/ 591 w 1643"/>
                  <a:gd name="T81" fmla="*/ 73 h 986"/>
                  <a:gd name="T82" fmla="*/ 542 w 1643"/>
                  <a:gd name="T83" fmla="*/ 32 h 986"/>
                  <a:gd name="T84" fmla="*/ 488 w 1643"/>
                  <a:gd name="T85" fmla="*/ 8 h 986"/>
                  <a:gd name="T86" fmla="*/ 433 w 1643"/>
                  <a:gd name="T87" fmla="*/ 0 h 986"/>
                  <a:gd name="T88" fmla="*/ 377 w 1643"/>
                  <a:gd name="T89" fmla="*/ 8 h 986"/>
                  <a:gd name="T90" fmla="*/ 324 w 1643"/>
                  <a:gd name="T91" fmla="*/ 33 h 986"/>
                  <a:gd name="T92" fmla="*/ 274 w 1643"/>
                  <a:gd name="T93" fmla="*/ 74 h 986"/>
                  <a:gd name="T94" fmla="*/ 231 w 1643"/>
                  <a:gd name="T95" fmla="*/ 129 h 986"/>
                  <a:gd name="T96" fmla="*/ 194 w 1643"/>
                  <a:gd name="T97" fmla="*/ 197 h 986"/>
                  <a:gd name="T98" fmla="*/ 161 w 1643"/>
                  <a:gd name="T99" fmla="*/ 228 h 986"/>
                  <a:gd name="T100" fmla="*/ 120 w 1643"/>
                  <a:gd name="T101" fmla="*/ 229 h 986"/>
                  <a:gd name="T102" fmla="*/ 81 w 1643"/>
                  <a:gd name="T103" fmla="*/ 249 h 986"/>
                  <a:gd name="T104" fmla="*/ 48 w 1643"/>
                  <a:gd name="T105" fmla="*/ 284 h 986"/>
                  <a:gd name="T106" fmla="*/ 22 w 1643"/>
                  <a:gd name="T107" fmla="*/ 333 h 986"/>
                  <a:gd name="T108" fmla="*/ 5 w 1643"/>
                  <a:gd name="T109" fmla="*/ 391 h 986"/>
                  <a:gd name="T110" fmla="*/ 0 w 1643"/>
                  <a:gd name="T111" fmla="*/ 453 h 986"/>
                  <a:gd name="T112" fmla="*/ 5 w 1643"/>
                  <a:gd name="T113" fmla="*/ 516 h 986"/>
                  <a:gd name="T114" fmla="*/ 22 w 1643"/>
                  <a:gd name="T115" fmla="*/ 573 h 986"/>
                  <a:gd name="T116" fmla="*/ 48 w 1643"/>
                  <a:gd name="T117" fmla="*/ 622 h 986"/>
                  <a:gd name="T118" fmla="*/ 81 w 1643"/>
                  <a:gd name="T119" fmla="*/ 657 h 986"/>
                  <a:gd name="T120" fmla="*/ 120 w 1643"/>
                  <a:gd name="T121" fmla="*/ 676 h 986"/>
                  <a:gd name="T122" fmla="*/ 161 w 1643"/>
                  <a:gd name="T123" fmla="*/ 678 h 98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643" h="986">
                    <a:moveTo>
                      <a:pt x="242" y="731"/>
                    </a:moveTo>
                    <a:lnTo>
                      <a:pt x="260" y="772"/>
                    </a:lnTo>
                    <a:lnTo>
                      <a:pt x="283" y="810"/>
                    </a:lnTo>
                    <a:lnTo>
                      <a:pt x="309" y="845"/>
                    </a:lnTo>
                    <a:lnTo>
                      <a:pt x="336" y="877"/>
                    </a:lnTo>
                    <a:lnTo>
                      <a:pt x="367" y="905"/>
                    </a:lnTo>
                    <a:lnTo>
                      <a:pt x="400" y="929"/>
                    </a:lnTo>
                    <a:lnTo>
                      <a:pt x="433" y="949"/>
                    </a:lnTo>
                    <a:lnTo>
                      <a:pt x="468" y="966"/>
                    </a:lnTo>
                    <a:lnTo>
                      <a:pt x="505" y="977"/>
                    </a:lnTo>
                    <a:lnTo>
                      <a:pt x="541" y="985"/>
                    </a:lnTo>
                    <a:lnTo>
                      <a:pt x="579" y="986"/>
                    </a:lnTo>
                    <a:lnTo>
                      <a:pt x="616" y="985"/>
                    </a:lnTo>
                    <a:lnTo>
                      <a:pt x="653" y="977"/>
                    </a:lnTo>
                    <a:lnTo>
                      <a:pt x="689" y="966"/>
                    </a:lnTo>
                    <a:lnTo>
                      <a:pt x="725" y="950"/>
                    </a:lnTo>
                    <a:lnTo>
                      <a:pt x="759" y="930"/>
                    </a:lnTo>
                    <a:lnTo>
                      <a:pt x="791" y="906"/>
                    </a:lnTo>
                    <a:lnTo>
                      <a:pt x="821" y="878"/>
                    </a:lnTo>
                    <a:lnTo>
                      <a:pt x="851" y="906"/>
                    </a:lnTo>
                    <a:lnTo>
                      <a:pt x="884" y="930"/>
                    </a:lnTo>
                    <a:lnTo>
                      <a:pt x="918" y="950"/>
                    </a:lnTo>
                    <a:lnTo>
                      <a:pt x="954" y="966"/>
                    </a:lnTo>
                    <a:lnTo>
                      <a:pt x="989" y="977"/>
                    </a:lnTo>
                    <a:lnTo>
                      <a:pt x="1026" y="985"/>
                    </a:lnTo>
                    <a:lnTo>
                      <a:pt x="1064" y="986"/>
                    </a:lnTo>
                    <a:lnTo>
                      <a:pt x="1102" y="985"/>
                    </a:lnTo>
                    <a:lnTo>
                      <a:pt x="1138" y="977"/>
                    </a:lnTo>
                    <a:lnTo>
                      <a:pt x="1174" y="966"/>
                    </a:lnTo>
                    <a:lnTo>
                      <a:pt x="1209" y="949"/>
                    </a:lnTo>
                    <a:lnTo>
                      <a:pt x="1243" y="929"/>
                    </a:lnTo>
                    <a:lnTo>
                      <a:pt x="1276" y="905"/>
                    </a:lnTo>
                    <a:lnTo>
                      <a:pt x="1305" y="877"/>
                    </a:lnTo>
                    <a:lnTo>
                      <a:pt x="1333" y="845"/>
                    </a:lnTo>
                    <a:lnTo>
                      <a:pt x="1360" y="810"/>
                    </a:lnTo>
                    <a:lnTo>
                      <a:pt x="1381" y="772"/>
                    </a:lnTo>
                    <a:lnTo>
                      <a:pt x="1401" y="731"/>
                    </a:lnTo>
                    <a:lnTo>
                      <a:pt x="1428" y="738"/>
                    </a:lnTo>
                    <a:lnTo>
                      <a:pt x="1456" y="739"/>
                    </a:lnTo>
                    <a:lnTo>
                      <a:pt x="1482" y="736"/>
                    </a:lnTo>
                    <a:lnTo>
                      <a:pt x="1509" y="728"/>
                    </a:lnTo>
                    <a:lnTo>
                      <a:pt x="1534" y="715"/>
                    </a:lnTo>
                    <a:lnTo>
                      <a:pt x="1557" y="698"/>
                    </a:lnTo>
                    <a:lnTo>
                      <a:pt x="1579" y="677"/>
                    </a:lnTo>
                    <a:lnTo>
                      <a:pt x="1598" y="652"/>
                    </a:lnTo>
                    <a:lnTo>
                      <a:pt x="1614" y="624"/>
                    </a:lnTo>
                    <a:lnTo>
                      <a:pt x="1627" y="593"/>
                    </a:lnTo>
                    <a:lnTo>
                      <a:pt x="1636" y="562"/>
                    </a:lnTo>
                    <a:lnTo>
                      <a:pt x="1642" y="528"/>
                    </a:lnTo>
                    <a:lnTo>
                      <a:pt x="1643" y="493"/>
                    </a:lnTo>
                    <a:lnTo>
                      <a:pt x="1642" y="458"/>
                    </a:lnTo>
                    <a:lnTo>
                      <a:pt x="1636" y="425"/>
                    </a:lnTo>
                    <a:lnTo>
                      <a:pt x="1627" y="392"/>
                    </a:lnTo>
                    <a:lnTo>
                      <a:pt x="1614" y="362"/>
                    </a:lnTo>
                    <a:lnTo>
                      <a:pt x="1598" y="334"/>
                    </a:lnTo>
                    <a:lnTo>
                      <a:pt x="1579" y="309"/>
                    </a:lnTo>
                    <a:lnTo>
                      <a:pt x="1557" y="287"/>
                    </a:lnTo>
                    <a:lnTo>
                      <a:pt x="1534" y="271"/>
                    </a:lnTo>
                    <a:lnTo>
                      <a:pt x="1509" y="258"/>
                    </a:lnTo>
                    <a:lnTo>
                      <a:pt x="1482" y="249"/>
                    </a:lnTo>
                    <a:lnTo>
                      <a:pt x="1456" y="247"/>
                    </a:lnTo>
                    <a:lnTo>
                      <a:pt x="1428" y="248"/>
                    </a:lnTo>
                    <a:lnTo>
                      <a:pt x="1401" y="254"/>
                    </a:lnTo>
                    <a:lnTo>
                      <a:pt x="1381" y="214"/>
                    </a:lnTo>
                    <a:lnTo>
                      <a:pt x="1360" y="176"/>
                    </a:lnTo>
                    <a:lnTo>
                      <a:pt x="1333" y="140"/>
                    </a:lnTo>
                    <a:lnTo>
                      <a:pt x="1305" y="109"/>
                    </a:lnTo>
                    <a:lnTo>
                      <a:pt x="1276" y="81"/>
                    </a:lnTo>
                    <a:lnTo>
                      <a:pt x="1243" y="57"/>
                    </a:lnTo>
                    <a:lnTo>
                      <a:pt x="1209" y="36"/>
                    </a:lnTo>
                    <a:lnTo>
                      <a:pt x="1174" y="20"/>
                    </a:lnTo>
                    <a:lnTo>
                      <a:pt x="1138" y="9"/>
                    </a:lnTo>
                    <a:lnTo>
                      <a:pt x="1102" y="2"/>
                    </a:lnTo>
                    <a:lnTo>
                      <a:pt x="1064" y="0"/>
                    </a:lnTo>
                    <a:lnTo>
                      <a:pt x="1026" y="1"/>
                    </a:lnTo>
                    <a:lnTo>
                      <a:pt x="989" y="9"/>
                    </a:lnTo>
                    <a:lnTo>
                      <a:pt x="954" y="20"/>
                    </a:lnTo>
                    <a:lnTo>
                      <a:pt x="918" y="35"/>
                    </a:lnTo>
                    <a:lnTo>
                      <a:pt x="884" y="55"/>
                    </a:lnTo>
                    <a:lnTo>
                      <a:pt x="851" y="79"/>
                    </a:lnTo>
                    <a:lnTo>
                      <a:pt x="821" y="107"/>
                    </a:lnTo>
                    <a:lnTo>
                      <a:pt x="791" y="79"/>
                    </a:lnTo>
                    <a:lnTo>
                      <a:pt x="759" y="55"/>
                    </a:lnTo>
                    <a:lnTo>
                      <a:pt x="725" y="35"/>
                    </a:lnTo>
                    <a:lnTo>
                      <a:pt x="689" y="20"/>
                    </a:lnTo>
                    <a:lnTo>
                      <a:pt x="653" y="9"/>
                    </a:lnTo>
                    <a:lnTo>
                      <a:pt x="616" y="1"/>
                    </a:lnTo>
                    <a:lnTo>
                      <a:pt x="579" y="0"/>
                    </a:lnTo>
                    <a:lnTo>
                      <a:pt x="541" y="2"/>
                    </a:lnTo>
                    <a:lnTo>
                      <a:pt x="505" y="9"/>
                    </a:lnTo>
                    <a:lnTo>
                      <a:pt x="468" y="20"/>
                    </a:lnTo>
                    <a:lnTo>
                      <a:pt x="433" y="36"/>
                    </a:lnTo>
                    <a:lnTo>
                      <a:pt x="400" y="57"/>
                    </a:lnTo>
                    <a:lnTo>
                      <a:pt x="367" y="81"/>
                    </a:lnTo>
                    <a:lnTo>
                      <a:pt x="336" y="109"/>
                    </a:lnTo>
                    <a:lnTo>
                      <a:pt x="309" y="140"/>
                    </a:lnTo>
                    <a:lnTo>
                      <a:pt x="283" y="176"/>
                    </a:lnTo>
                    <a:lnTo>
                      <a:pt x="260" y="214"/>
                    </a:lnTo>
                    <a:lnTo>
                      <a:pt x="242" y="254"/>
                    </a:lnTo>
                    <a:lnTo>
                      <a:pt x="215" y="248"/>
                    </a:lnTo>
                    <a:lnTo>
                      <a:pt x="187" y="247"/>
                    </a:lnTo>
                    <a:lnTo>
                      <a:pt x="161" y="249"/>
                    </a:lnTo>
                    <a:lnTo>
                      <a:pt x="134" y="258"/>
                    </a:lnTo>
                    <a:lnTo>
                      <a:pt x="109" y="271"/>
                    </a:lnTo>
                    <a:lnTo>
                      <a:pt x="86" y="287"/>
                    </a:lnTo>
                    <a:lnTo>
                      <a:pt x="64" y="309"/>
                    </a:lnTo>
                    <a:lnTo>
                      <a:pt x="45" y="334"/>
                    </a:lnTo>
                    <a:lnTo>
                      <a:pt x="29" y="362"/>
                    </a:lnTo>
                    <a:lnTo>
                      <a:pt x="16" y="392"/>
                    </a:lnTo>
                    <a:lnTo>
                      <a:pt x="7" y="425"/>
                    </a:lnTo>
                    <a:lnTo>
                      <a:pt x="1" y="458"/>
                    </a:lnTo>
                    <a:lnTo>
                      <a:pt x="0" y="493"/>
                    </a:lnTo>
                    <a:lnTo>
                      <a:pt x="1" y="528"/>
                    </a:lnTo>
                    <a:lnTo>
                      <a:pt x="7" y="562"/>
                    </a:lnTo>
                    <a:lnTo>
                      <a:pt x="16" y="593"/>
                    </a:lnTo>
                    <a:lnTo>
                      <a:pt x="29" y="624"/>
                    </a:lnTo>
                    <a:lnTo>
                      <a:pt x="45" y="652"/>
                    </a:lnTo>
                    <a:lnTo>
                      <a:pt x="64" y="677"/>
                    </a:lnTo>
                    <a:lnTo>
                      <a:pt x="86" y="698"/>
                    </a:lnTo>
                    <a:lnTo>
                      <a:pt x="109" y="715"/>
                    </a:lnTo>
                    <a:lnTo>
                      <a:pt x="134" y="728"/>
                    </a:lnTo>
                    <a:lnTo>
                      <a:pt x="161" y="736"/>
                    </a:lnTo>
                    <a:lnTo>
                      <a:pt x="187" y="739"/>
                    </a:lnTo>
                    <a:lnTo>
                      <a:pt x="215" y="738"/>
                    </a:lnTo>
                    <a:lnTo>
                      <a:pt x="242" y="7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9BBEF"/>
                  </a:gs>
                  <a:gs pos="100000">
                    <a:srgbClr val="FFFFFF"/>
                  </a:gs>
                </a:gsLst>
                <a:lin ang="0" scaled="1"/>
              </a:gradFill>
              <a:ln w="28575" cmpd="sng">
                <a:solidFill>
                  <a:srgbClr val="B5C8E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" y="1146"/>
                <a:ext cx="374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3" name="Object 24"/>
              <p:cNvGraphicFramePr>
                <a:graphicFrameLocks noChangeAspect="1"/>
              </p:cNvGraphicFramePr>
              <p:nvPr/>
            </p:nvGraphicFramePr>
            <p:xfrm>
              <a:off x="4327" y="599"/>
              <a:ext cx="369" cy="3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8" name="Photo Editor Photo" r:id="rId5" imgW="1095528" imgH="790476" progId="MSPhotoEd.3">
                      <p:embed/>
                    </p:oleObj>
                  </mc:Choice>
                  <mc:Fallback>
                    <p:oleObj name="Photo Editor Photo" r:id="rId5" imgW="1095528" imgH="790476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7" y="599"/>
                            <a:ext cx="369" cy="3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FF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71"/>
              <p:cNvGrpSpPr>
                <a:grpSpLocks/>
              </p:cNvGrpSpPr>
              <p:nvPr/>
            </p:nvGrpSpPr>
            <p:grpSpPr bwMode="auto">
              <a:xfrm>
                <a:off x="237" y="807"/>
                <a:ext cx="5287" cy="3467"/>
                <a:chOff x="237" y="807"/>
                <a:chExt cx="5287" cy="3467"/>
              </a:xfrm>
            </p:grpSpPr>
            <p:sp>
              <p:nvSpPr>
                <p:cNvPr id="15" name="Freeform 2"/>
                <p:cNvSpPr>
                  <a:spLocks/>
                </p:cNvSpPr>
                <p:nvPr/>
              </p:nvSpPr>
              <p:spPr bwMode="auto">
                <a:xfrm rot="284294">
                  <a:off x="3636" y="2467"/>
                  <a:ext cx="1637" cy="784"/>
                </a:xfrm>
                <a:custGeom>
                  <a:avLst/>
                  <a:gdLst>
                    <a:gd name="T0" fmla="*/ 259 w 1643"/>
                    <a:gd name="T1" fmla="*/ 614 h 986"/>
                    <a:gd name="T2" fmla="*/ 308 w 1643"/>
                    <a:gd name="T3" fmla="*/ 672 h 986"/>
                    <a:gd name="T4" fmla="*/ 366 w 1643"/>
                    <a:gd name="T5" fmla="*/ 720 h 986"/>
                    <a:gd name="T6" fmla="*/ 431 w 1643"/>
                    <a:gd name="T7" fmla="*/ 755 h 986"/>
                    <a:gd name="T8" fmla="*/ 503 w 1643"/>
                    <a:gd name="T9" fmla="*/ 777 h 986"/>
                    <a:gd name="T10" fmla="*/ 577 w 1643"/>
                    <a:gd name="T11" fmla="*/ 784 h 986"/>
                    <a:gd name="T12" fmla="*/ 651 w 1643"/>
                    <a:gd name="T13" fmla="*/ 777 h 986"/>
                    <a:gd name="T14" fmla="*/ 722 w 1643"/>
                    <a:gd name="T15" fmla="*/ 755 h 986"/>
                    <a:gd name="T16" fmla="*/ 788 w 1643"/>
                    <a:gd name="T17" fmla="*/ 720 h 986"/>
                    <a:gd name="T18" fmla="*/ 848 w 1643"/>
                    <a:gd name="T19" fmla="*/ 720 h 986"/>
                    <a:gd name="T20" fmla="*/ 915 w 1643"/>
                    <a:gd name="T21" fmla="*/ 755 h 986"/>
                    <a:gd name="T22" fmla="*/ 985 w 1643"/>
                    <a:gd name="T23" fmla="*/ 777 h 986"/>
                    <a:gd name="T24" fmla="*/ 1060 w 1643"/>
                    <a:gd name="T25" fmla="*/ 784 h 986"/>
                    <a:gd name="T26" fmla="*/ 1134 w 1643"/>
                    <a:gd name="T27" fmla="*/ 777 h 986"/>
                    <a:gd name="T28" fmla="*/ 1205 w 1643"/>
                    <a:gd name="T29" fmla="*/ 755 h 986"/>
                    <a:gd name="T30" fmla="*/ 1271 w 1643"/>
                    <a:gd name="T31" fmla="*/ 720 h 986"/>
                    <a:gd name="T32" fmla="*/ 1328 w 1643"/>
                    <a:gd name="T33" fmla="*/ 672 h 986"/>
                    <a:gd name="T34" fmla="*/ 1376 w 1643"/>
                    <a:gd name="T35" fmla="*/ 614 h 986"/>
                    <a:gd name="T36" fmla="*/ 1423 w 1643"/>
                    <a:gd name="T37" fmla="*/ 587 h 986"/>
                    <a:gd name="T38" fmla="*/ 1477 w 1643"/>
                    <a:gd name="T39" fmla="*/ 585 h 986"/>
                    <a:gd name="T40" fmla="*/ 1528 w 1643"/>
                    <a:gd name="T41" fmla="*/ 569 h 986"/>
                    <a:gd name="T42" fmla="*/ 1573 w 1643"/>
                    <a:gd name="T43" fmla="*/ 538 h 986"/>
                    <a:gd name="T44" fmla="*/ 1608 w 1643"/>
                    <a:gd name="T45" fmla="*/ 496 h 986"/>
                    <a:gd name="T46" fmla="*/ 1630 w 1643"/>
                    <a:gd name="T47" fmla="*/ 447 h 986"/>
                    <a:gd name="T48" fmla="*/ 1637 w 1643"/>
                    <a:gd name="T49" fmla="*/ 392 h 986"/>
                    <a:gd name="T50" fmla="*/ 1630 w 1643"/>
                    <a:gd name="T51" fmla="*/ 338 h 986"/>
                    <a:gd name="T52" fmla="*/ 1608 w 1643"/>
                    <a:gd name="T53" fmla="*/ 288 h 986"/>
                    <a:gd name="T54" fmla="*/ 1573 w 1643"/>
                    <a:gd name="T55" fmla="*/ 246 h 986"/>
                    <a:gd name="T56" fmla="*/ 1528 w 1643"/>
                    <a:gd name="T57" fmla="*/ 215 h 986"/>
                    <a:gd name="T58" fmla="*/ 1477 w 1643"/>
                    <a:gd name="T59" fmla="*/ 198 h 986"/>
                    <a:gd name="T60" fmla="*/ 1423 w 1643"/>
                    <a:gd name="T61" fmla="*/ 197 h 986"/>
                    <a:gd name="T62" fmla="*/ 1376 w 1643"/>
                    <a:gd name="T63" fmla="*/ 170 h 986"/>
                    <a:gd name="T64" fmla="*/ 1328 w 1643"/>
                    <a:gd name="T65" fmla="*/ 111 h 986"/>
                    <a:gd name="T66" fmla="*/ 1271 w 1643"/>
                    <a:gd name="T67" fmla="*/ 64 h 986"/>
                    <a:gd name="T68" fmla="*/ 1205 w 1643"/>
                    <a:gd name="T69" fmla="*/ 29 h 986"/>
                    <a:gd name="T70" fmla="*/ 1134 w 1643"/>
                    <a:gd name="T71" fmla="*/ 7 h 986"/>
                    <a:gd name="T72" fmla="*/ 1060 w 1643"/>
                    <a:gd name="T73" fmla="*/ 0 h 986"/>
                    <a:gd name="T74" fmla="*/ 985 w 1643"/>
                    <a:gd name="T75" fmla="*/ 7 h 986"/>
                    <a:gd name="T76" fmla="*/ 915 w 1643"/>
                    <a:gd name="T77" fmla="*/ 28 h 986"/>
                    <a:gd name="T78" fmla="*/ 848 w 1643"/>
                    <a:gd name="T79" fmla="*/ 63 h 986"/>
                    <a:gd name="T80" fmla="*/ 788 w 1643"/>
                    <a:gd name="T81" fmla="*/ 63 h 986"/>
                    <a:gd name="T82" fmla="*/ 722 w 1643"/>
                    <a:gd name="T83" fmla="*/ 28 h 986"/>
                    <a:gd name="T84" fmla="*/ 651 w 1643"/>
                    <a:gd name="T85" fmla="*/ 7 h 986"/>
                    <a:gd name="T86" fmla="*/ 577 w 1643"/>
                    <a:gd name="T87" fmla="*/ 0 h 986"/>
                    <a:gd name="T88" fmla="*/ 503 w 1643"/>
                    <a:gd name="T89" fmla="*/ 7 h 986"/>
                    <a:gd name="T90" fmla="*/ 431 w 1643"/>
                    <a:gd name="T91" fmla="*/ 29 h 986"/>
                    <a:gd name="T92" fmla="*/ 366 w 1643"/>
                    <a:gd name="T93" fmla="*/ 64 h 986"/>
                    <a:gd name="T94" fmla="*/ 308 w 1643"/>
                    <a:gd name="T95" fmla="*/ 111 h 986"/>
                    <a:gd name="T96" fmla="*/ 259 w 1643"/>
                    <a:gd name="T97" fmla="*/ 170 h 986"/>
                    <a:gd name="T98" fmla="*/ 214 w 1643"/>
                    <a:gd name="T99" fmla="*/ 197 h 986"/>
                    <a:gd name="T100" fmla="*/ 160 w 1643"/>
                    <a:gd name="T101" fmla="*/ 198 h 986"/>
                    <a:gd name="T102" fmla="*/ 109 w 1643"/>
                    <a:gd name="T103" fmla="*/ 215 h 986"/>
                    <a:gd name="T104" fmla="*/ 64 w 1643"/>
                    <a:gd name="T105" fmla="*/ 246 h 986"/>
                    <a:gd name="T106" fmla="*/ 29 w 1643"/>
                    <a:gd name="T107" fmla="*/ 288 h 986"/>
                    <a:gd name="T108" fmla="*/ 7 w 1643"/>
                    <a:gd name="T109" fmla="*/ 338 h 986"/>
                    <a:gd name="T110" fmla="*/ 0 w 1643"/>
                    <a:gd name="T111" fmla="*/ 392 h 986"/>
                    <a:gd name="T112" fmla="*/ 7 w 1643"/>
                    <a:gd name="T113" fmla="*/ 447 h 986"/>
                    <a:gd name="T114" fmla="*/ 29 w 1643"/>
                    <a:gd name="T115" fmla="*/ 496 h 986"/>
                    <a:gd name="T116" fmla="*/ 64 w 1643"/>
                    <a:gd name="T117" fmla="*/ 538 h 986"/>
                    <a:gd name="T118" fmla="*/ 109 w 1643"/>
                    <a:gd name="T119" fmla="*/ 569 h 986"/>
                    <a:gd name="T120" fmla="*/ 160 w 1643"/>
                    <a:gd name="T121" fmla="*/ 585 h 986"/>
                    <a:gd name="T122" fmla="*/ 214 w 1643"/>
                    <a:gd name="T123" fmla="*/ 587 h 9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43" h="986">
                      <a:moveTo>
                        <a:pt x="242" y="731"/>
                      </a:moveTo>
                      <a:lnTo>
                        <a:pt x="260" y="772"/>
                      </a:lnTo>
                      <a:lnTo>
                        <a:pt x="283" y="810"/>
                      </a:lnTo>
                      <a:lnTo>
                        <a:pt x="309" y="845"/>
                      </a:lnTo>
                      <a:lnTo>
                        <a:pt x="336" y="877"/>
                      </a:lnTo>
                      <a:lnTo>
                        <a:pt x="367" y="905"/>
                      </a:lnTo>
                      <a:lnTo>
                        <a:pt x="400" y="929"/>
                      </a:lnTo>
                      <a:lnTo>
                        <a:pt x="433" y="949"/>
                      </a:lnTo>
                      <a:lnTo>
                        <a:pt x="468" y="966"/>
                      </a:lnTo>
                      <a:lnTo>
                        <a:pt x="505" y="977"/>
                      </a:lnTo>
                      <a:lnTo>
                        <a:pt x="541" y="985"/>
                      </a:lnTo>
                      <a:lnTo>
                        <a:pt x="579" y="986"/>
                      </a:lnTo>
                      <a:lnTo>
                        <a:pt x="616" y="985"/>
                      </a:lnTo>
                      <a:lnTo>
                        <a:pt x="653" y="977"/>
                      </a:lnTo>
                      <a:lnTo>
                        <a:pt x="689" y="966"/>
                      </a:lnTo>
                      <a:lnTo>
                        <a:pt x="725" y="950"/>
                      </a:lnTo>
                      <a:lnTo>
                        <a:pt x="759" y="930"/>
                      </a:lnTo>
                      <a:lnTo>
                        <a:pt x="791" y="906"/>
                      </a:lnTo>
                      <a:lnTo>
                        <a:pt x="821" y="878"/>
                      </a:lnTo>
                      <a:lnTo>
                        <a:pt x="851" y="906"/>
                      </a:lnTo>
                      <a:lnTo>
                        <a:pt x="884" y="930"/>
                      </a:lnTo>
                      <a:lnTo>
                        <a:pt x="918" y="950"/>
                      </a:lnTo>
                      <a:lnTo>
                        <a:pt x="954" y="966"/>
                      </a:lnTo>
                      <a:lnTo>
                        <a:pt x="989" y="977"/>
                      </a:lnTo>
                      <a:lnTo>
                        <a:pt x="1026" y="985"/>
                      </a:lnTo>
                      <a:lnTo>
                        <a:pt x="1064" y="986"/>
                      </a:lnTo>
                      <a:lnTo>
                        <a:pt x="1102" y="985"/>
                      </a:lnTo>
                      <a:lnTo>
                        <a:pt x="1138" y="977"/>
                      </a:lnTo>
                      <a:lnTo>
                        <a:pt x="1174" y="966"/>
                      </a:lnTo>
                      <a:lnTo>
                        <a:pt x="1209" y="949"/>
                      </a:lnTo>
                      <a:lnTo>
                        <a:pt x="1243" y="929"/>
                      </a:lnTo>
                      <a:lnTo>
                        <a:pt x="1276" y="905"/>
                      </a:lnTo>
                      <a:lnTo>
                        <a:pt x="1305" y="877"/>
                      </a:lnTo>
                      <a:lnTo>
                        <a:pt x="1333" y="845"/>
                      </a:lnTo>
                      <a:lnTo>
                        <a:pt x="1360" y="810"/>
                      </a:lnTo>
                      <a:lnTo>
                        <a:pt x="1381" y="772"/>
                      </a:lnTo>
                      <a:lnTo>
                        <a:pt x="1401" y="731"/>
                      </a:lnTo>
                      <a:lnTo>
                        <a:pt x="1428" y="738"/>
                      </a:lnTo>
                      <a:lnTo>
                        <a:pt x="1456" y="739"/>
                      </a:lnTo>
                      <a:lnTo>
                        <a:pt x="1482" y="736"/>
                      </a:lnTo>
                      <a:lnTo>
                        <a:pt x="1509" y="728"/>
                      </a:lnTo>
                      <a:lnTo>
                        <a:pt x="1534" y="715"/>
                      </a:lnTo>
                      <a:lnTo>
                        <a:pt x="1557" y="698"/>
                      </a:lnTo>
                      <a:lnTo>
                        <a:pt x="1579" y="677"/>
                      </a:lnTo>
                      <a:lnTo>
                        <a:pt x="1598" y="652"/>
                      </a:lnTo>
                      <a:lnTo>
                        <a:pt x="1614" y="624"/>
                      </a:lnTo>
                      <a:lnTo>
                        <a:pt x="1627" y="593"/>
                      </a:lnTo>
                      <a:lnTo>
                        <a:pt x="1636" y="562"/>
                      </a:lnTo>
                      <a:lnTo>
                        <a:pt x="1642" y="528"/>
                      </a:lnTo>
                      <a:lnTo>
                        <a:pt x="1643" y="493"/>
                      </a:lnTo>
                      <a:lnTo>
                        <a:pt x="1642" y="458"/>
                      </a:lnTo>
                      <a:lnTo>
                        <a:pt x="1636" y="425"/>
                      </a:lnTo>
                      <a:lnTo>
                        <a:pt x="1627" y="392"/>
                      </a:lnTo>
                      <a:lnTo>
                        <a:pt x="1614" y="362"/>
                      </a:lnTo>
                      <a:lnTo>
                        <a:pt x="1598" y="334"/>
                      </a:lnTo>
                      <a:lnTo>
                        <a:pt x="1579" y="309"/>
                      </a:lnTo>
                      <a:lnTo>
                        <a:pt x="1557" y="287"/>
                      </a:lnTo>
                      <a:lnTo>
                        <a:pt x="1534" y="271"/>
                      </a:lnTo>
                      <a:lnTo>
                        <a:pt x="1509" y="258"/>
                      </a:lnTo>
                      <a:lnTo>
                        <a:pt x="1482" y="249"/>
                      </a:lnTo>
                      <a:lnTo>
                        <a:pt x="1456" y="247"/>
                      </a:lnTo>
                      <a:lnTo>
                        <a:pt x="1428" y="248"/>
                      </a:lnTo>
                      <a:lnTo>
                        <a:pt x="1401" y="254"/>
                      </a:lnTo>
                      <a:lnTo>
                        <a:pt x="1381" y="214"/>
                      </a:lnTo>
                      <a:lnTo>
                        <a:pt x="1360" y="176"/>
                      </a:lnTo>
                      <a:lnTo>
                        <a:pt x="1333" y="140"/>
                      </a:lnTo>
                      <a:lnTo>
                        <a:pt x="1305" y="109"/>
                      </a:lnTo>
                      <a:lnTo>
                        <a:pt x="1276" y="81"/>
                      </a:lnTo>
                      <a:lnTo>
                        <a:pt x="1243" y="57"/>
                      </a:lnTo>
                      <a:lnTo>
                        <a:pt x="1209" y="36"/>
                      </a:lnTo>
                      <a:lnTo>
                        <a:pt x="1174" y="20"/>
                      </a:lnTo>
                      <a:lnTo>
                        <a:pt x="1138" y="9"/>
                      </a:lnTo>
                      <a:lnTo>
                        <a:pt x="1102" y="2"/>
                      </a:lnTo>
                      <a:lnTo>
                        <a:pt x="1064" y="0"/>
                      </a:lnTo>
                      <a:lnTo>
                        <a:pt x="1026" y="1"/>
                      </a:lnTo>
                      <a:lnTo>
                        <a:pt x="989" y="9"/>
                      </a:lnTo>
                      <a:lnTo>
                        <a:pt x="954" y="20"/>
                      </a:lnTo>
                      <a:lnTo>
                        <a:pt x="918" y="35"/>
                      </a:lnTo>
                      <a:lnTo>
                        <a:pt x="884" y="55"/>
                      </a:lnTo>
                      <a:lnTo>
                        <a:pt x="851" y="79"/>
                      </a:lnTo>
                      <a:lnTo>
                        <a:pt x="821" y="107"/>
                      </a:lnTo>
                      <a:lnTo>
                        <a:pt x="791" y="79"/>
                      </a:lnTo>
                      <a:lnTo>
                        <a:pt x="759" y="55"/>
                      </a:lnTo>
                      <a:lnTo>
                        <a:pt x="725" y="35"/>
                      </a:lnTo>
                      <a:lnTo>
                        <a:pt x="689" y="20"/>
                      </a:lnTo>
                      <a:lnTo>
                        <a:pt x="653" y="9"/>
                      </a:lnTo>
                      <a:lnTo>
                        <a:pt x="616" y="1"/>
                      </a:lnTo>
                      <a:lnTo>
                        <a:pt x="579" y="0"/>
                      </a:lnTo>
                      <a:lnTo>
                        <a:pt x="541" y="2"/>
                      </a:lnTo>
                      <a:lnTo>
                        <a:pt x="505" y="9"/>
                      </a:lnTo>
                      <a:lnTo>
                        <a:pt x="468" y="20"/>
                      </a:lnTo>
                      <a:lnTo>
                        <a:pt x="433" y="36"/>
                      </a:lnTo>
                      <a:lnTo>
                        <a:pt x="400" y="57"/>
                      </a:lnTo>
                      <a:lnTo>
                        <a:pt x="367" y="81"/>
                      </a:lnTo>
                      <a:lnTo>
                        <a:pt x="336" y="109"/>
                      </a:lnTo>
                      <a:lnTo>
                        <a:pt x="309" y="140"/>
                      </a:lnTo>
                      <a:lnTo>
                        <a:pt x="283" y="176"/>
                      </a:lnTo>
                      <a:lnTo>
                        <a:pt x="260" y="214"/>
                      </a:lnTo>
                      <a:lnTo>
                        <a:pt x="242" y="254"/>
                      </a:lnTo>
                      <a:lnTo>
                        <a:pt x="215" y="248"/>
                      </a:lnTo>
                      <a:lnTo>
                        <a:pt x="187" y="247"/>
                      </a:lnTo>
                      <a:lnTo>
                        <a:pt x="161" y="249"/>
                      </a:lnTo>
                      <a:lnTo>
                        <a:pt x="134" y="258"/>
                      </a:lnTo>
                      <a:lnTo>
                        <a:pt x="109" y="271"/>
                      </a:lnTo>
                      <a:lnTo>
                        <a:pt x="86" y="287"/>
                      </a:lnTo>
                      <a:lnTo>
                        <a:pt x="64" y="309"/>
                      </a:lnTo>
                      <a:lnTo>
                        <a:pt x="45" y="334"/>
                      </a:lnTo>
                      <a:lnTo>
                        <a:pt x="29" y="362"/>
                      </a:lnTo>
                      <a:lnTo>
                        <a:pt x="16" y="392"/>
                      </a:lnTo>
                      <a:lnTo>
                        <a:pt x="7" y="425"/>
                      </a:lnTo>
                      <a:lnTo>
                        <a:pt x="1" y="458"/>
                      </a:lnTo>
                      <a:lnTo>
                        <a:pt x="0" y="493"/>
                      </a:lnTo>
                      <a:lnTo>
                        <a:pt x="1" y="528"/>
                      </a:lnTo>
                      <a:lnTo>
                        <a:pt x="7" y="562"/>
                      </a:lnTo>
                      <a:lnTo>
                        <a:pt x="16" y="593"/>
                      </a:lnTo>
                      <a:lnTo>
                        <a:pt x="29" y="624"/>
                      </a:lnTo>
                      <a:lnTo>
                        <a:pt x="45" y="652"/>
                      </a:lnTo>
                      <a:lnTo>
                        <a:pt x="64" y="677"/>
                      </a:lnTo>
                      <a:lnTo>
                        <a:pt x="86" y="698"/>
                      </a:lnTo>
                      <a:lnTo>
                        <a:pt x="109" y="715"/>
                      </a:lnTo>
                      <a:lnTo>
                        <a:pt x="134" y="728"/>
                      </a:lnTo>
                      <a:lnTo>
                        <a:pt x="161" y="736"/>
                      </a:lnTo>
                      <a:lnTo>
                        <a:pt x="187" y="739"/>
                      </a:lnTo>
                      <a:lnTo>
                        <a:pt x="215" y="738"/>
                      </a:lnTo>
                      <a:lnTo>
                        <a:pt x="242" y="73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A9BBEF"/>
                    </a:gs>
                  </a:gsLst>
                  <a:lin ang="0" scaled="1"/>
                </a:gradFill>
                <a:ln w="28575" cmpd="sng">
                  <a:solidFill>
                    <a:srgbClr val="B5C8E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6" name="Freeform 3"/>
                <p:cNvSpPr>
                  <a:spLocks/>
                </p:cNvSpPr>
                <p:nvPr/>
              </p:nvSpPr>
              <p:spPr bwMode="auto">
                <a:xfrm rot="-822079">
                  <a:off x="4296" y="1566"/>
                  <a:ext cx="1228" cy="784"/>
                </a:xfrm>
                <a:custGeom>
                  <a:avLst/>
                  <a:gdLst>
                    <a:gd name="T0" fmla="*/ 194 w 1643"/>
                    <a:gd name="T1" fmla="*/ 614 h 986"/>
                    <a:gd name="T2" fmla="*/ 231 w 1643"/>
                    <a:gd name="T3" fmla="*/ 672 h 986"/>
                    <a:gd name="T4" fmla="*/ 274 w 1643"/>
                    <a:gd name="T5" fmla="*/ 720 h 986"/>
                    <a:gd name="T6" fmla="*/ 324 w 1643"/>
                    <a:gd name="T7" fmla="*/ 755 h 986"/>
                    <a:gd name="T8" fmla="*/ 377 w 1643"/>
                    <a:gd name="T9" fmla="*/ 777 h 986"/>
                    <a:gd name="T10" fmla="*/ 433 w 1643"/>
                    <a:gd name="T11" fmla="*/ 784 h 986"/>
                    <a:gd name="T12" fmla="*/ 488 w 1643"/>
                    <a:gd name="T13" fmla="*/ 777 h 986"/>
                    <a:gd name="T14" fmla="*/ 542 w 1643"/>
                    <a:gd name="T15" fmla="*/ 755 h 986"/>
                    <a:gd name="T16" fmla="*/ 591 w 1643"/>
                    <a:gd name="T17" fmla="*/ 720 h 986"/>
                    <a:gd name="T18" fmla="*/ 636 w 1643"/>
                    <a:gd name="T19" fmla="*/ 720 h 986"/>
                    <a:gd name="T20" fmla="*/ 686 w 1643"/>
                    <a:gd name="T21" fmla="*/ 755 h 986"/>
                    <a:gd name="T22" fmla="*/ 739 w 1643"/>
                    <a:gd name="T23" fmla="*/ 777 h 986"/>
                    <a:gd name="T24" fmla="*/ 795 w 1643"/>
                    <a:gd name="T25" fmla="*/ 784 h 986"/>
                    <a:gd name="T26" fmla="*/ 851 w 1643"/>
                    <a:gd name="T27" fmla="*/ 777 h 986"/>
                    <a:gd name="T28" fmla="*/ 904 w 1643"/>
                    <a:gd name="T29" fmla="*/ 755 h 986"/>
                    <a:gd name="T30" fmla="*/ 954 w 1643"/>
                    <a:gd name="T31" fmla="*/ 720 h 986"/>
                    <a:gd name="T32" fmla="*/ 996 w 1643"/>
                    <a:gd name="T33" fmla="*/ 672 h 986"/>
                    <a:gd name="T34" fmla="*/ 1032 w 1643"/>
                    <a:gd name="T35" fmla="*/ 614 h 986"/>
                    <a:gd name="T36" fmla="*/ 1067 w 1643"/>
                    <a:gd name="T37" fmla="*/ 587 h 986"/>
                    <a:gd name="T38" fmla="*/ 1108 w 1643"/>
                    <a:gd name="T39" fmla="*/ 585 h 986"/>
                    <a:gd name="T40" fmla="*/ 1147 w 1643"/>
                    <a:gd name="T41" fmla="*/ 569 h 986"/>
                    <a:gd name="T42" fmla="*/ 1180 w 1643"/>
                    <a:gd name="T43" fmla="*/ 538 h 986"/>
                    <a:gd name="T44" fmla="*/ 1206 w 1643"/>
                    <a:gd name="T45" fmla="*/ 496 h 986"/>
                    <a:gd name="T46" fmla="*/ 1223 w 1643"/>
                    <a:gd name="T47" fmla="*/ 447 h 986"/>
                    <a:gd name="T48" fmla="*/ 1228 w 1643"/>
                    <a:gd name="T49" fmla="*/ 392 h 986"/>
                    <a:gd name="T50" fmla="*/ 1223 w 1643"/>
                    <a:gd name="T51" fmla="*/ 338 h 986"/>
                    <a:gd name="T52" fmla="*/ 1206 w 1643"/>
                    <a:gd name="T53" fmla="*/ 288 h 986"/>
                    <a:gd name="T54" fmla="*/ 1180 w 1643"/>
                    <a:gd name="T55" fmla="*/ 246 h 986"/>
                    <a:gd name="T56" fmla="*/ 1147 w 1643"/>
                    <a:gd name="T57" fmla="*/ 215 h 986"/>
                    <a:gd name="T58" fmla="*/ 1108 w 1643"/>
                    <a:gd name="T59" fmla="*/ 198 h 986"/>
                    <a:gd name="T60" fmla="*/ 1067 w 1643"/>
                    <a:gd name="T61" fmla="*/ 197 h 986"/>
                    <a:gd name="T62" fmla="*/ 1032 w 1643"/>
                    <a:gd name="T63" fmla="*/ 170 h 986"/>
                    <a:gd name="T64" fmla="*/ 996 w 1643"/>
                    <a:gd name="T65" fmla="*/ 111 h 986"/>
                    <a:gd name="T66" fmla="*/ 954 w 1643"/>
                    <a:gd name="T67" fmla="*/ 64 h 986"/>
                    <a:gd name="T68" fmla="*/ 904 w 1643"/>
                    <a:gd name="T69" fmla="*/ 29 h 986"/>
                    <a:gd name="T70" fmla="*/ 851 w 1643"/>
                    <a:gd name="T71" fmla="*/ 7 h 986"/>
                    <a:gd name="T72" fmla="*/ 795 w 1643"/>
                    <a:gd name="T73" fmla="*/ 0 h 986"/>
                    <a:gd name="T74" fmla="*/ 739 w 1643"/>
                    <a:gd name="T75" fmla="*/ 7 h 986"/>
                    <a:gd name="T76" fmla="*/ 686 w 1643"/>
                    <a:gd name="T77" fmla="*/ 28 h 986"/>
                    <a:gd name="T78" fmla="*/ 636 w 1643"/>
                    <a:gd name="T79" fmla="*/ 63 h 986"/>
                    <a:gd name="T80" fmla="*/ 591 w 1643"/>
                    <a:gd name="T81" fmla="*/ 63 h 986"/>
                    <a:gd name="T82" fmla="*/ 542 w 1643"/>
                    <a:gd name="T83" fmla="*/ 28 h 986"/>
                    <a:gd name="T84" fmla="*/ 488 w 1643"/>
                    <a:gd name="T85" fmla="*/ 7 h 986"/>
                    <a:gd name="T86" fmla="*/ 433 w 1643"/>
                    <a:gd name="T87" fmla="*/ 0 h 986"/>
                    <a:gd name="T88" fmla="*/ 377 w 1643"/>
                    <a:gd name="T89" fmla="*/ 7 h 986"/>
                    <a:gd name="T90" fmla="*/ 324 w 1643"/>
                    <a:gd name="T91" fmla="*/ 29 h 986"/>
                    <a:gd name="T92" fmla="*/ 274 w 1643"/>
                    <a:gd name="T93" fmla="*/ 64 h 986"/>
                    <a:gd name="T94" fmla="*/ 231 w 1643"/>
                    <a:gd name="T95" fmla="*/ 111 h 986"/>
                    <a:gd name="T96" fmla="*/ 194 w 1643"/>
                    <a:gd name="T97" fmla="*/ 170 h 986"/>
                    <a:gd name="T98" fmla="*/ 161 w 1643"/>
                    <a:gd name="T99" fmla="*/ 197 h 986"/>
                    <a:gd name="T100" fmla="*/ 120 w 1643"/>
                    <a:gd name="T101" fmla="*/ 198 h 986"/>
                    <a:gd name="T102" fmla="*/ 81 w 1643"/>
                    <a:gd name="T103" fmla="*/ 215 h 986"/>
                    <a:gd name="T104" fmla="*/ 48 w 1643"/>
                    <a:gd name="T105" fmla="*/ 246 h 986"/>
                    <a:gd name="T106" fmla="*/ 22 w 1643"/>
                    <a:gd name="T107" fmla="*/ 288 h 986"/>
                    <a:gd name="T108" fmla="*/ 5 w 1643"/>
                    <a:gd name="T109" fmla="*/ 338 h 986"/>
                    <a:gd name="T110" fmla="*/ 0 w 1643"/>
                    <a:gd name="T111" fmla="*/ 392 h 986"/>
                    <a:gd name="T112" fmla="*/ 5 w 1643"/>
                    <a:gd name="T113" fmla="*/ 447 h 986"/>
                    <a:gd name="T114" fmla="*/ 22 w 1643"/>
                    <a:gd name="T115" fmla="*/ 496 h 986"/>
                    <a:gd name="T116" fmla="*/ 48 w 1643"/>
                    <a:gd name="T117" fmla="*/ 538 h 986"/>
                    <a:gd name="T118" fmla="*/ 81 w 1643"/>
                    <a:gd name="T119" fmla="*/ 569 h 986"/>
                    <a:gd name="T120" fmla="*/ 120 w 1643"/>
                    <a:gd name="T121" fmla="*/ 585 h 986"/>
                    <a:gd name="T122" fmla="*/ 161 w 1643"/>
                    <a:gd name="T123" fmla="*/ 587 h 9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43" h="986">
                      <a:moveTo>
                        <a:pt x="242" y="731"/>
                      </a:moveTo>
                      <a:lnTo>
                        <a:pt x="260" y="772"/>
                      </a:lnTo>
                      <a:lnTo>
                        <a:pt x="283" y="810"/>
                      </a:lnTo>
                      <a:lnTo>
                        <a:pt x="309" y="845"/>
                      </a:lnTo>
                      <a:lnTo>
                        <a:pt x="336" y="877"/>
                      </a:lnTo>
                      <a:lnTo>
                        <a:pt x="367" y="905"/>
                      </a:lnTo>
                      <a:lnTo>
                        <a:pt x="400" y="929"/>
                      </a:lnTo>
                      <a:lnTo>
                        <a:pt x="433" y="949"/>
                      </a:lnTo>
                      <a:lnTo>
                        <a:pt x="468" y="966"/>
                      </a:lnTo>
                      <a:lnTo>
                        <a:pt x="505" y="977"/>
                      </a:lnTo>
                      <a:lnTo>
                        <a:pt x="541" y="985"/>
                      </a:lnTo>
                      <a:lnTo>
                        <a:pt x="579" y="986"/>
                      </a:lnTo>
                      <a:lnTo>
                        <a:pt x="616" y="985"/>
                      </a:lnTo>
                      <a:lnTo>
                        <a:pt x="653" y="977"/>
                      </a:lnTo>
                      <a:lnTo>
                        <a:pt x="689" y="966"/>
                      </a:lnTo>
                      <a:lnTo>
                        <a:pt x="725" y="950"/>
                      </a:lnTo>
                      <a:lnTo>
                        <a:pt x="759" y="930"/>
                      </a:lnTo>
                      <a:lnTo>
                        <a:pt x="791" y="906"/>
                      </a:lnTo>
                      <a:lnTo>
                        <a:pt x="821" y="878"/>
                      </a:lnTo>
                      <a:lnTo>
                        <a:pt x="851" y="906"/>
                      </a:lnTo>
                      <a:lnTo>
                        <a:pt x="884" y="930"/>
                      </a:lnTo>
                      <a:lnTo>
                        <a:pt x="918" y="950"/>
                      </a:lnTo>
                      <a:lnTo>
                        <a:pt x="954" y="966"/>
                      </a:lnTo>
                      <a:lnTo>
                        <a:pt x="989" y="977"/>
                      </a:lnTo>
                      <a:lnTo>
                        <a:pt x="1026" y="985"/>
                      </a:lnTo>
                      <a:lnTo>
                        <a:pt x="1064" y="986"/>
                      </a:lnTo>
                      <a:lnTo>
                        <a:pt x="1102" y="985"/>
                      </a:lnTo>
                      <a:lnTo>
                        <a:pt x="1138" y="977"/>
                      </a:lnTo>
                      <a:lnTo>
                        <a:pt x="1174" y="966"/>
                      </a:lnTo>
                      <a:lnTo>
                        <a:pt x="1209" y="949"/>
                      </a:lnTo>
                      <a:lnTo>
                        <a:pt x="1243" y="929"/>
                      </a:lnTo>
                      <a:lnTo>
                        <a:pt x="1276" y="905"/>
                      </a:lnTo>
                      <a:lnTo>
                        <a:pt x="1305" y="877"/>
                      </a:lnTo>
                      <a:lnTo>
                        <a:pt x="1333" y="845"/>
                      </a:lnTo>
                      <a:lnTo>
                        <a:pt x="1360" y="810"/>
                      </a:lnTo>
                      <a:lnTo>
                        <a:pt x="1381" y="772"/>
                      </a:lnTo>
                      <a:lnTo>
                        <a:pt x="1401" y="731"/>
                      </a:lnTo>
                      <a:lnTo>
                        <a:pt x="1428" y="738"/>
                      </a:lnTo>
                      <a:lnTo>
                        <a:pt x="1456" y="739"/>
                      </a:lnTo>
                      <a:lnTo>
                        <a:pt x="1482" y="736"/>
                      </a:lnTo>
                      <a:lnTo>
                        <a:pt x="1509" y="728"/>
                      </a:lnTo>
                      <a:lnTo>
                        <a:pt x="1534" y="715"/>
                      </a:lnTo>
                      <a:lnTo>
                        <a:pt x="1557" y="698"/>
                      </a:lnTo>
                      <a:lnTo>
                        <a:pt x="1579" y="677"/>
                      </a:lnTo>
                      <a:lnTo>
                        <a:pt x="1598" y="652"/>
                      </a:lnTo>
                      <a:lnTo>
                        <a:pt x="1614" y="624"/>
                      </a:lnTo>
                      <a:lnTo>
                        <a:pt x="1627" y="593"/>
                      </a:lnTo>
                      <a:lnTo>
                        <a:pt x="1636" y="562"/>
                      </a:lnTo>
                      <a:lnTo>
                        <a:pt x="1642" y="528"/>
                      </a:lnTo>
                      <a:lnTo>
                        <a:pt x="1643" y="493"/>
                      </a:lnTo>
                      <a:lnTo>
                        <a:pt x="1642" y="458"/>
                      </a:lnTo>
                      <a:lnTo>
                        <a:pt x="1636" y="425"/>
                      </a:lnTo>
                      <a:lnTo>
                        <a:pt x="1627" y="392"/>
                      </a:lnTo>
                      <a:lnTo>
                        <a:pt x="1614" y="362"/>
                      </a:lnTo>
                      <a:lnTo>
                        <a:pt x="1598" y="334"/>
                      </a:lnTo>
                      <a:lnTo>
                        <a:pt x="1579" y="309"/>
                      </a:lnTo>
                      <a:lnTo>
                        <a:pt x="1557" y="287"/>
                      </a:lnTo>
                      <a:lnTo>
                        <a:pt x="1534" y="271"/>
                      </a:lnTo>
                      <a:lnTo>
                        <a:pt x="1509" y="258"/>
                      </a:lnTo>
                      <a:lnTo>
                        <a:pt x="1482" y="249"/>
                      </a:lnTo>
                      <a:lnTo>
                        <a:pt x="1456" y="247"/>
                      </a:lnTo>
                      <a:lnTo>
                        <a:pt x="1428" y="248"/>
                      </a:lnTo>
                      <a:lnTo>
                        <a:pt x="1401" y="254"/>
                      </a:lnTo>
                      <a:lnTo>
                        <a:pt x="1381" y="214"/>
                      </a:lnTo>
                      <a:lnTo>
                        <a:pt x="1360" y="176"/>
                      </a:lnTo>
                      <a:lnTo>
                        <a:pt x="1333" y="140"/>
                      </a:lnTo>
                      <a:lnTo>
                        <a:pt x="1305" y="109"/>
                      </a:lnTo>
                      <a:lnTo>
                        <a:pt x="1276" y="81"/>
                      </a:lnTo>
                      <a:lnTo>
                        <a:pt x="1243" y="57"/>
                      </a:lnTo>
                      <a:lnTo>
                        <a:pt x="1209" y="36"/>
                      </a:lnTo>
                      <a:lnTo>
                        <a:pt x="1174" y="20"/>
                      </a:lnTo>
                      <a:lnTo>
                        <a:pt x="1138" y="9"/>
                      </a:lnTo>
                      <a:lnTo>
                        <a:pt x="1102" y="2"/>
                      </a:lnTo>
                      <a:lnTo>
                        <a:pt x="1064" y="0"/>
                      </a:lnTo>
                      <a:lnTo>
                        <a:pt x="1026" y="1"/>
                      </a:lnTo>
                      <a:lnTo>
                        <a:pt x="989" y="9"/>
                      </a:lnTo>
                      <a:lnTo>
                        <a:pt x="954" y="20"/>
                      </a:lnTo>
                      <a:lnTo>
                        <a:pt x="918" y="35"/>
                      </a:lnTo>
                      <a:lnTo>
                        <a:pt x="884" y="55"/>
                      </a:lnTo>
                      <a:lnTo>
                        <a:pt x="851" y="79"/>
                      </a:lnTo>
                      <a:lnTo>
                        <a:pt x="821" y="107"/>
                      </a:lnTo>
                      <a:lnTo>
                        <a:pt x="791" y="79"/>
                      </a:lnTo>
                      <a:lnTo>
                        <a:pt x="759" y="55"/>
                      </a:lnTo>
                      <a:lnTo>
                        <a:pt x="725" y="35"/>
                      </a:lnTo>
                      <a:lnTo>
                        <a:pt x="689" y="20"/>
                      </a:lnTo>
                      <a:lnTo>
                        <a:pt x="653" y="9"/>
                      </a:lnTo>
                      <a:lnTo>
                        <a:pt x="616" y="1"/>
                      </a:lnTo>
                      <a:lnTo>
                        <a:pt x="579" y="0"/>
                      </a:lnTo>
                      <a:lnTo>
                        <a:pt x="541" y="2"/>
                      </a:lnTo>
                      <a:lnTo>
                        <a:pt x="505" y="9"/>
                      </a:lnTo>
                      <a:lnTo>
                        <a:pt x="468" y="20"/>
                      </a:lnTo>
                      <a:lnTo>
                        <a:pt x="433" y="36"/>
                      </a:lnTo>
                      <a:lnTo>
                        <a:pt x="400" y="57"/>
                      </a:lnTo>
                      <a:lnTo>
                        <a:pt x="367" y="81"/>
                      </a:lnTo>
                      <a:lnTo>
                        <a:pt x="336" y="109"/>
                      </a:lnTo>
                      <a:lnTo>
                        <a:pt x="309" y="140"/>
                      </a:lnTo>
                      <a:lnTo>
                        <a:pt x="283" y="176"/>
                      </a:lnTo>
                      <a:lnTo>
                        <a:pt x="260" y="214"/>
                      </a:lnTo>
                      <a:lnTo>
                        <a:pt x="242" y="254"/>
                      </a:lnTo>
                      <a:lnTo>
                        <a:pt x="215" y="248"/>
                      </a:lnTo>
                      <a:lnTo>
                        <a:pt x="187" y="247"/>
                      </a:lnTo>
                      <a:lnTo>
                        <a:pt x="161" y="249"/>
                      </a:lnTo>
                      <a:lnTo>
                        <a:pt x="134" y="258"/>
                      </a:lnTo>
                      <a:lnTo>
                        <a:pt x="109" y="271"/>
                      </a:lnTo>
                      <a:lnTo>
                        <a:pt x="86" y="287"/>
                      </a:lnTo>
                      <a:lnTo>
                        <a:pt x="64" y="309"/>
                      </a:lnTo>
                      <a:lnTo>
                        <a:pt x="45" y="334"/>
                      </a:lnTo>
                      <a:lnTo>
                        <a:pt x="29" y="362"/>
                      </a:lnTo>
                      <a:lnTo>
                        <a:pt x="16" y="392"/>
                      </a:lnTo>
                      <a:lnTo>
                        <a:pt x="7" y="425"/>
                      </a:lnTo>
                      <a:lnTo>
                        <a:pt x="1" y="458"/>
                      </a:lnTo>
                      <a:lnTo>
                        <a:pt x="0" y="493"/>
                      </a:lnTo>
                      <a:lnTo>
                        <a:pt x="1" y="528"/>
                      </a:lnTo>
                      <a:lnTo>
                        <a:pt x="7" y="562"/>
                      </a:lnTo>
                      <a:lnTo>
                        <a:pt x="16" y="593"/>
                      </a:lnTo>
                      <a:lnTo>
                        <a:pt x="29" y="624"/>
                      </a:lnTo>
                      <a:lnTo>
                        <a:pt x="45" y="652"/>
                      </a:lnTo>
                      <a:lnTo>
                        <a:pt x="64" y="677"/>
                      </a:lnTo>
                      <a:lnTo>
                        <a:pt x="86" y="698"/>
                      </a:lnTo>
                      <a:lnTo>
                        <a:pt x="109" y="715"/>
                      </a:lnTo>
                      <a:lnTo>
                        <a:pt x="134" y="728"/>
                      </a:lnTo>
                      <a:lnTo>
                        <a:pt x="161" y="736"/>
                      </a:lnTo>
                      <a:lnTo>
                        <a:pt x="187" y="739"/>
                      </a:lnTo>
                      <a:lnTo>
                        <a:pt x="215" y="738"/>
                      </a:lnTo>
                      <a:lnTo>
                        <a:pt x="242" y="73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A9BBEF"/>
                    </a:gs>
                  </a:gsLst>
                  <a:lin ang="0" scaled="1"/>
                </a:gradFill>
                <a:ln w="28575" cmpd="sng">
                  <a:solidFill>
                    <a:srgbClr val="B5C8E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-822079">
                  <a:off x="996" y="1566"/>
                  <a:ext cx="1226" cy="833"/>
                </a:xfrm>
                <a:custGeom>
                  <a:avLst/>
                  <a:gdLst>
                    <a:gd name="T0" fmla="*/ 194 w 1643"/>
                    <a:gd name="T1" fmla="*/ 652 h 986"/>
                    <a:gd name="T2" fmla="*/ 231 w 1643"/>
                    <a:gd name="T3" fmla="*/ 714 h 986"/>
                    <a:gd name="T4" fmla="*/ 274 w 1643"/>
                    <a:gd name="T5" fmla="*/ 765 h 986"/>
                    <a:gd name="T6" fmla="*/ 323 w 1643"/>
                    <a:gd name="T7" fmla="*/ 802 h 986"/>
                    <a:gd name="T8" fmla="*/ 377 w 1643"/>
                    <a:gd name="T9" fmla="*/ 825 h 986"/>
                    <a:gd name="T10" fmla="*/ 432 w 1643"/>
                    <a:gd name="T11" fmla="*/ 833 h 986"/>
                    <a:gd name="T12" fmla="*/ 487 w 1643"/>
                    <a:gd name="T13" fmla="*/ 825 h 986"/>
                    <a:gd name="T14" fmla="*/ 541 w 1643"/>
                    <a:gd name="T15" fmla="*/ 803 h 986"/>
                    <a:gd name="T16" fmla="*/ 590 w 1643"/>
                    <a:gd name="T17" fmla="*/ 765 h 986"/>
                    <a:gd name="T18" fmla="*/ 635 w 1643"/>
                    <a:gd name="T19" fmla="*/ 765 h 986"/>
                    <a:gd name="T20" fmla="*/ 685 w 1643"/>
                    <a:gd name="T21" fmla="*/ 803 h 986"/>
                    <a:gd name="T22" fmla="*/ 738 w 1643"/>
                    <a:gd name="T23" fmla="*/ 825 h 986"/>
                    <a:gd name="T24" fmla="*/ 794 w 1643"/>
                    <a:gd name="T25" fmla="*/ 833 h 986"/>
                    <a:gd name="T26" fmla="*/ 849 w 1643"/>
                    <a:gd name="T27" fmla="*/ 825 h 986"/>
                    <a:gd name="T28" fmla="*/ 902 w 1643"/>
                    <a:gd name="T29" fmla="*/ 802 h 986"/>
                    <a:gd name="T30" fmla="*/ 952 w 1643"/>
                    <a:gd name="T31" fmla="*/ 765 h 986"/>
                    <a:gd name="T32" fmla="*/ 995 w 1643"/>
                    <a:gd name="T33" fmla="*/ 714 h 986"/>
                    <a:gd name="T34" fmla="*/ 1030 w 1643"/>
                    <a:gd name="T35" fmla="*/ 652 h 986"/>
                    <a:gd name="T36" fmla="*/ 1066 w 1643"/>
                    <a:gd name="T37" fmla="*/ 623 h 986"/>
                    <a:gd name="T38" fmla="*/ 1106 w 1643"/>
                    <a:gd name="T39" fmla="*/ 622 h 986"/>
                    <a:gd name="T40" fmla="*/ 1145 w 1643"/>
                    <a:gd name="T41" fmla="*/ 604 h 986"/>
                    <a:gd name="T42" fmla="*/ 1178 w 1643"/>
                    <a:gd name="T43" fmla="*/ 572 h 986"/>
                    <a:gd name="T44" fmla="*/ 1204 w 1643"/>
                    <a:gd name="T45" fmla="*/ 527 h 986"/>
                    <a:gd name="T46" fmla="*/ 1221 w 1643"/>
                    <a:gd name="T47" fmla="*/ 475 h 986"/>
                    <a:gd name="T48" fmla="*/ 1226 w 1643"/>
                    <a:gd name="T49" fmla="*/ 417 h 986"/>
                    <a:gd name="T50" fmla="*/ 1221 w 1643"/>
                    <a:gd name="T51" fmla="*/ 359 h 986"/>
                    <a:gd name="T52" fmla="*/ 1204 w 1643"/>
                    <a:gd name="T53" fmla="*/ 306 h 986"/>
                    <a:gd name="T54" fmla="*/ 1178 w 1643"/>
                    <a:gd name="T55" fmla="*/ 261 h 986"/>
                    <a:gd name="T56" fmla="*/ 1145 w 1643"/>
                    <a:gd name="T57" fmla="*/ 229 h 986"/>
                    <a:gd name="T58" fmla="*/ 1106 w 1643"/>
                    <a:gd name="T59" fmla="*/ 210 h 986"/>
                    <a:gd name="T60" fmla="*/ 1066 w 1643"/>
                    <a:gd name="T61" fmla="*/ 210 h 986"/>
                    <a:gd name="T62" fmla="*/ 1030 w 1643"/>
                    <a:gd name="T63" fmla="*/ 181 h 986"/>
                    <a:gd name="T64" fmla="*/ 995 w 1643"/>
                    <a:gd name="T65" fmla="*/ 118 h 986"/>
                    <a:gd name="T66" fmla="*/ 952 w 1643"/>
                    <a:gd name="T67" fmla="*/ 68 h 986"/>
                    <a:gd name="T68" fmla="*/ 902 w 1643"/>
                    <a:gd name="T69" fmla="*/ 30 h 986"/>
                    <a:gd name="T70" fmla="*/ 849 w 1643"/>
                    <a:gd name="T71" fmla="*/ 8 h 986"/>
                    <a:gd name="T72" fmla="*/ 794 w 1643"/>
                    <a:gd name="T73" fmla="*/ 0 h 986"/>
                    <a:gd name="T74" fmla="*/ 738 w 1643"/>
                    <a:gd name="T75" fmla="*/ 8 h 986"/>
                    <a:gd name="T76" fmla="*/ 685 w 1643"/>
                    <a:gd name="T77" fmla="*/ 30 h 986"/>
                    <a:gd name="T78" fmla="*/ 635 w 1643"/>
                    <a:gd name="T79" fmla="*/ 67 h 986"/>
                    <a:gd name="T80" fmla="*/ 590 w 1643"/>
                    <a:gd name="T81" fmla="*/ 67 h 986"/>
                    <a:gd name="T82" fmla="*/ 541 w 1643"/>
                    <a:gd name="T83" fmla="*/ 30 h 986"/>
                    <a:gd name="T84" fmla="*/ 487 w 1643"/>
                    <a:gd name="T85" fmla="*/ 8 h 986"/>
                    <a:gd name="T86" fmla="*/ 432 w 1643"/>
                    <a:gd name="T87" fmla="*/ 0 h 986"/>
                    <a:gd name="T88" fmla="*/ 377 w 1643"/>
                    <a:gd name="T89" fmla="*/ 8 h 986"/>
                    <a:gd name="T90" fmla="*/ 323 w 1643"/>
                    <a:gd name="T91" fmla="*/ 30 h 986"/>
                    <a:gd name="T92" fmla="*/ 274 w 1643"/>
                    <a:gd name="T93" fmla="*/ 68 h 986"/>
                    <a:gd name="T94" fmla="*/ 231 w 1643"/>
                    <a:gd name="T95" fmla="*/ 118 h 986"/>
                    <a:gd name="T96" fmla="*/ 194 w 1643"/>
                    <a:gd name="T97" fmla="*/ 181 h 986"/>
                    <a:gd name="T98" fmla="*/ 160 w 1643"/>
                    <a:gd name="T99" fmla="*/ 210 h 986"/>
                    <a:gd name="T100" fmla="*/ 120 w 1643"/>
                    <a:gd name="T101" fmla="*/ 210 h 986"/>
                    <a:gd name="T102" fmla="*/ 81 w 1643"/>
                    <a:gd name="T103" fmla="*/ 229 h 986"/>
                    <a:gd name="T104" fmla="*/ 48 w 1643"/>
                    <a:gd name="T105" fmla="*/ 261 h 986"/>
                    <a:gd name="T106" fmla="*/ 22 w 1643"/>
                    <a:gd name="T107" fmla="*/ 306 h 986"/>
                    <a:gd name="T108" fmla="*/ 5 w 1643"/>
                    <a:gd name="T109" fmla="*/ 359 h 986"/>
                    <a:gd name="T110" fmla="*/ 0 w 1643"/>
                    <a:gd name="T111" fmla="*/ 417 h 986"/>
                    <a:gd name="T112" fmla="*/ 5 w 1643"/>
                    <a:gd name="T113" fmla="*/ 475 h 986"/>
                    <a:gd name="T114" fmla="*/ 22 w 1643"/>
                    <a:gd name="T115" fmla="*/ 527 h 986"/>
                    <a:gd name="T116" fmla="*/ 48 w 1643"/>
                    <a:gd name="T117" fmla="*/ 572 h 986"/>
                    <a:gd name="T118" fmla="*/ 81 w 1643"/>
                    <a:gd name="T119" fmla="*/ 604 h 986"/>
                    <a:gd name="T120" fmla="*/ 120 w 1643"/>
                    <a:gd name="T121" fmla="*/ 622 h 986"/>
                    <a:gd name="T122" fmla="*/ 160 w 1643"/>
                    <a:gd name="T123" fmla="*/ 623 h 9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43" h="986">
                      <a:moveTo>
                        <a:pt x="242" y="731"/>
                      </a:moveTo>
                      <a:lnTo>
                        <a:pt x="260" y="772"/>
                      </a:lnTo>
                      <a:lnTo>
                        <a:pt x="283" y="810"/>
                      </a:lnTo>
                      <a:lnTo>
                        <a:pt x="309" y="845"/>
                      </a:lnTo>
                      <a:lnTo>
                        <a:pt x="336" y="877"/>
                      </a:lnTo>
                      <a:lnTo>
                        <a:pt x="367" y="905"/>
                      </a:lnTo>
                      <a:lnTo>
                        <a:pt x="400" y="929"/>
                      </a:lnTo>
                      <a:lnTo>
                        <a:pt x="433" y="949"/>
                      </a:lnTo>
                      <a:lnTo>
                        <a:pt x="468" y="966"/>
                      </a:lnTo>
                      <a:lnTo>
                        <a:pt x="505" y="977"/>
                      </a:lnTo>
                      <a:lnTo>
                        <a:pt x="541" y="985"/>
                      </a:lnTo>
                      <a:lnTo>
                        <a:pt x="579" y="986"/>
                      </a:lnTo>
                      <a:lnTo>
                        <a:pt x="616" y="985"/>
                      </a:lnTo>
                      <a:lnTo>
                        <a:pt x="653" y="977"/>
                      </a:lnTo>
                      <a:lnTo>
                        <a:pt x="689" y="966"/>
                      </a:lnTo>
                      <a:lnTo>
                        <a:pt x="725" y="950"/>
                      </a:lnTo>
                      <a:lnTo>
                        <a:pt x="759" y="930"/>
                      </a:lnTo>
                      <a:lnTo>
                        <a:pt x="791" y="906"/>
                      </a:lnTo>
                      <a:lnTo>
                        <a:pt x="821" y="878"/>
                      </a:lnTo>
                      <a:lnTo>
                        <a:pt x="851" y="906"/>
                      </a:lnTo>
                      <a:lnTo>
                        <a:pt x="884" y="930"/>
                      </a:lnTo>
                      <a:lnTo>
                        <a:pt x="918" y="950"/>
                      </a:lnTo>
                      <a:lnTo>
                        <a:pt x="954" y="966"/>
                      </a:lnTo>
                      <a:lnTo>
                        <a:pt x="989" y="977"/>
                      </a:lnTo>
                      <a:lnTo>
                        <a:pt x="1026" y="985"/>
                      </a:lnTo>
                      <a:lnTo>
                        <a:pt x="1064" y="986"/>
                      </a:lnTo>
                      <a:lnTo>
                        <a:pt x="1102" y="985"/>
                      </a:lnTo>
                      <a:lnTo>
                        <a:pt x="1138" y="977"/>
                      </a:lnTo>
                      <a:lnTo>
                        <a:pt x="1174" y="966"/>
                      </a:lnTo>
                      <a:lnTo>
                        <a:pt x="1209" y="949"/>
                      </a:lnTo>
                      <a:lnTo>
                        <a:pt x="1243" y="929"/>
                      </a:lnTo>
                      <a:lnTo>
                        <a:pt x="1276" y="905"/>
                      </a:lnTo>
                      <a:lnTo>
                        <a:pt x="1305" y="877"/>
                      </a:lnTo>
                      <a:lnTo>
                        <a:pt x="1333" y="845"/>
                      </a:lnTo>
                      <a:lnTo>
                        <a:pt x="1360" y="810"/>
                      </a:lnTo>
                      <a:lnTo>
                        <a:pt x="1381" y="772"/>
                      </a:lnTo>
                      <a:lnTo>
                        <a:pt x="1401" y="731"/>
                      </a:lnTo>
                      <a:lnTo>
                        <a:pt x="1428" y="738"/>
                      </a:lnTo>
                      <a:lnTo>
                        <a:pt x="1456" y="739"/>
                      </a:lnTo>
                      <a:lnTo>
                        <a:pt x="1482" y="736"/>
                      </a:lnTo>
                      <a:lnTo>
                        <a:pt x="1509" y="728"/>
                      </a:lnTo>
                      <a:lnTo>
                        <a:pt x="1534" y="715"/>
                      </a:lnTo>
                      <a:lnTo>
                        <a:pt x="1557" y="698"/>
                      </a:lnTo>
                      <a:lnTo>
                        <a:pt x="1579" y="677"/>
                      </a:lnTo>
                      <a:lnTo>
                        <a:pt x="1598" y="652"/>
                      </a:lnTo>
                      <a:lnTo>
                        <a:pt x="1614" y="624"/>
                      </a:lnTo>
                      <a:lnTo>
                        <a:pt x="1627" y="593"/>
                      </a:lnTo>
                      <a:lnTo>
                        <a:pt x="1636" y="562"/>
                      </a:lnTo>
                      <a:lnTo>
                        <a:pt x="1642" y="528"/>
                      </a:lnTo>
                      <a:lnTo>
                        <a:pt x="1643" y="493"/>
                      </a:lnTo>
                      <a:lnTo>
                        <a:pt x="1642" y="458"/>
                      </a:lnTo>
                      <a:lnTo>
                        <a:pt x="1636" y="425"/>
                      </a:lnTo>
                      <a:lnTo>
                        <a:pt x="1627" y="392"/>
                      </a:lnTo>
                      <a:lnTo>
                        <a:pt x="1614" y="362"/>
                      </a:lnTo>
                      <a:lnTo>
                        <a:pt x="1598" y="334"/>
                      </a:lnTo>
                      <a:lnTo>
                        <a:pt x="1579" y="309"/>
                      </a:lnTo>
                      <a:lnTo>
                        <a:pt x="1557" y="287"/>
                      </a:lnTo>
                      <a:lnTo>
                        <a:pt x="1534" y="271"/>
                      </a:lnTo>
                      <a:lnTo>
                        <a:pt x="1509" y="258"/>
                      </a:lnTo>
                      <a:lnTo>
                        <a:pt x="1482" y="249"/>
                      </a:lnTo>
                      <a:lnTo>
                        <a:pt x="1456" y="247"/>
                      </a:lnTo>
                      <a:lnTo>
                        <a:pt x="1428" y="248"/>
                      </a:lnTo>
                      <a:lnTo>
                        <a:pt x="1401" y="254"/>
                      </a:lnTo>
                      <a:lnTo>
                        <a:pt x="1381" y="214"/>
                      </a:lnTo>
                      <a:lnTo>
                        <a:pt x="1360" y="176"/>
                      </a:lnTo>
                      <a:lnTo>
                        <a:pt x="1333" y="140"/>
                      </a:lnTo>
                      <a:lnTo>
                        <a:pt x="1305" y="109"/>
                      </a:lnTo>
                      <a:lnTo>
                        <a:pt x="1276" y="81"/>
                      </a:lnTo>
                      <a:lnTo>
                        <a:pt x="1243" y="57"/>
                      </a:lnTo>
                      <a:lnTo>
                        <a:pt x="1209" y="36"/>
                      </a:lnTo>
                      <a:lnTo>
                        <a:pt x="1174" y="20"/>
                      </a:lnTo>
                      <a:lnTo>
                        <a:pt x="1138" y="9"/>
                      </a:lnTo>
                      <a:lnTo>
                        <a:pt x="1102" y="2"/>
                      </a:lnTo>
                      <a:lnTo>
                        <a:pt x="1064" y="0"/>
                      </a:lnTo>
                      <a:lnTo>
                        <a:pt x="1026" y="1"/>
                      </a:lnTo>
                      <a:lnTo>
                        <a:pt x="989" y="9"/>
                      </a:lnTo>
                      <a:lnTo>
                        <a:pt x="954" y="20"/>
                      </a:lnTo>
                      <a:lnTo>
                        <a:pt x="918" y="35"/>
                      </a:lnTo>
                      <a:lnTo>
                        <a:pt x="884" y="55"/>
                      </a:lnTo>
                      <a:lnTo>
                        <a:pt x="851" y="79"/>
                      </a:lnTo>
                      <a:lnTo>
                        <a:pt x="821" y="107"/>
                      </a:lnTo>
                      <a:lnTo>
                        <a:pt x="791" y="79"/>
                      </a:lnTo>
                      <a:lnTo>
                        <a:pt x="759" y="55"/>
                      </a:lnTo>
                      <a:lnTo>
                        <a:pt x="725" y="35"/>
                      </a:lnTo>
                      <a:lnTo>
                        <a:pt x="689" y="20"/>
                      </a:lnTo>
                      <a:lnTo>
                        <a:pt x="653" y="9"/>
                      </a:lnTo>
                      <a:lnTo>
                        <a:pt x="616" y="1"/>
                      </a:lnTo>
                      <a:lnTo>
                        <a:pt x="579" y="0"/>
                      </a:lnTo>
                      <a:lnTo>
                        <a:pt x="541" y="2"/>
                      </a:lnTo>
                      <a:lnTo>
                        <a:pt x="505" y="9"/>
                      </a:lnTo>
                      <a:lnTo>
                        <a:pt x="468" y="20"/>
                      </a:lnTo>
                      <a:lnTo>
                        <a:pt x="433" y="36"/>
                      </a:lnTo>
                      <a:lnTo>
                        <a:pt x="400" y="57"/>
                      </a:lnTo>
                      <a:lnTo>
                        <a:pt x="367" y="81"/>
                      </a:lnTo>
                      <a:lnTo>
                        <a:pt x="336" y="109"/>
                      </a:lnTo>
                      <a:lnTo>
                        <a:pt x="309" y="140"/>
                      </a:lnTo>
                      <a:lnTo>
                        <a:pt x="283" y="176"/>
                      </a:lnTo>
                      <a:lnTo>
                        <a:pt x="260" y="214"/>
                      </a:lnTo>
                      <a:lnTo>
                        <a:pt x="242" y="254"/>
                      </a:lnTo>
                      <a:lnTo>
                        <a:pt x="215" y="248"/>
                      </a:lnTo>
                      <a:lnTo>
                        <a:pt x="187" y="247"/>
                      </a:lnTo>
                      <a:lnTo>
                        <a:pt x="161" y="249"/>
                      </a:lnTo>
                      <a:lnTo>
                        <a:pt x="134" y="258"/>
                      </a:lnTo>
                      <a:lnTo>
                        <a:pt x="109" y="271"/>
                      </a:lnTo>
                      <a:lnTo>
                        <a:pt x="86" y="287"/>
                      </a:lnTo>
                      <a:lnTo>
                        <a:pt x="64" y="309"/>
                      </a:lnTo>
                      <a:lnTo>
                        <a:pt x="45" y="334"/>
                      </a:lnTo>
                      <a:lnTo>
                        <a:pt x="29" y="362"/>
                      </a:lnTo>
                      <a:lnTo>
                        <a:pt x="16" y="392"/>
                      </a:lnTo>
                      <a:lnTo>
                        <a:pt x="7" y="425"/>
                      </a:lnTo>
                      <a:lnTo>
                        <a:pt x="1" y="458"/>
                      </a:lnTo>
                      <a:lnTo>
                        <a:pt x="0" y="493"/>
                      </a:lnTo>
                      <a:lnTo>
                        <a:pt x="1" y="528"/>
                      </a:lnTo>
                      <a:lnTo>
                        <a:pt x="7" y="562"/>
                      </a:lnTo>
                      <a:lnTo>
                        <a:pt x="16" y="593"/>
                      </a:lnTo>
                      <a:lnTo>
                        <a:pt x="29" y="624"/>
                      </a:lnTo>
                      <a:lnTo>
                        <a:pt x="45" y="652"/>
                      </a:lnTo>
                      <a:lnTo>
                        <a:pt x="64" y="677"/>
                      </a:lnTo>
                      <a:lnTo>
                        <a:pt x="86" y="698"/>
                      </a:lnTo>
                      <a:lnTo>
                        <a:pt x="109" y="715"/>
                      </a:lnTo>
                      <a:lnTo>
                        <a:pt x="134" y="728"/>
                      </a:lnTo>
                      <a:lnTo>
                        <a:pt x="161" y="736"/>
                      </a:lnTo>
                      <a:lnTo>
                        <a:pt x="187" y="739"/>
                      </a:lnTo>
                      <a:lnTo>
                        <a:pt x="215" y="738"/>
                      </a:lnTo>
                      <a:lnTo>
                        <a:pt x="242" y="73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9BBEF"/>
                    </a:gs>
                    <a:gs pos="100000">
                      <a:srgbClr val="FFFFFF"/>
                    </a:gs>
                  </a:gsLst>
                  <a:lin ang="0" scaled="1"/>
                </a:gradFill>
                <a:ln w="28575" cmpd="sng">
                  <a:solidFill>
                    <a:srgbClr val="B5C8E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8" name="Freeform 6"/>
                <p:cNvSpPr>
                  <a:spLocks/>
                </p:cNvSpPr>
                <p:nvPr/>
              </p:nvSpPr>
              <p:spPr bwMode="auto">
                <a:xfrm rot="707847">
                  <a:off x="242" y="2457"/>
                  <a:ext cx="1560" cy="781"/>
                </a:xfrm>
                <a:custGeom>
                  <a:avLst/>
                  <a:gdLst>
                    <a:gd name="T0" fmla="*/ 247 w 1643"/>
                    <a:gd name="T1" fmla="*/ 611 h 986"/>
                    <a:gd name="T2" fmla="*/ 293 w 1643"/>
                    <a:gd name="T3" fmla="*/ 669 h 986"/>
                    <a:gd name="T4" fmla="*/ 348 w 1643"/>
                    <a:gd name="T5" fmla="*/ 717 h 986"/>
                    <a:gd name="T6" fmla="*/ 411 w 1643"/>
                    <a:gd name="T7" fmla="*/ 752 h 986"/>
                    <a:gd name="T8" fmla="*/ 479 w 1643"/>
                    <a:gd name="T9" fmla="*/ 774 h 986"/>
                    <a:gd name="T10" fmla="*/ 550 w 1643"/>
                    <a:gd name="T11" fmla="*/ 781 h 986"/>
                    <a:gd name="T12" fmla="*/ 620 w 1643"/>
                    <a:gd name="T13" fmla="*/ 774 h 986"/>
                    <a:gd name="T14" fmla="*/ 688 w 1643"/>
                    <a:gd name="T15" fmla="*/ 752 h 986"/>
                    <a:gd name="T16" fmla="*/ 751 w 1643"/>
                    <a:gd name="T17" fmla="*/ 718 h 986"/>
                    <a:gd name="T18" fmla="*/ 808 w 1643"/>
                    <a:gd name="T19" fmla="*/ 718 h 986"/>
                    <a:gd name="T20" fmla="*/ 872 w 1643"/>
                    <a:gd name="T21" fmla="*/ 752 h 986"/>
                    <a:gd name="T22" fmla="*/ 939 w 1643"/>
                    <a:gd name="T23" fmla="*/ 774 h 986"/>
                    <a:gd name="T24" fmla="*/ 1010 w 1643"/>
                    <a:gd name="T25" fmla="*/ 781 h 986"/>
                    <a:gd name="T26" fmla="*/ 1081 w 1643"/>
                    <a:gd name="T27" fmla="*/ 774 h 986"/>
                    <a:gd name="T28" fmla="*/ 1148 w 1643"/>
                    <a:gd name="T29" fmla="*/ 752 h 986"/>
                    <a:gd name="T30" fmla="*/ 1212 w 1643"/>
                    <a:gd name="T31" fmla="*/ 717 h 986"/>
                    <a:gd name="T32" fmla="*/ 1266 w 1643"/>
                    <a:gd name="T33" fmla="*/ 669 h 986"/>
                    <a:gd name="T34" fmla="*/ 1311 w 1643"/>
                    <a:gd name="T35" fmla="*/ 611 h 986"/>
                    <a:gd name="T36" fmla="*/ 1356 w 1643"/>
                    <a:gd name="T37" fmla="*/ 585 h 986"/>
                    <a:gd name="T38" fmla="*/ 1407 w 1643"/>
                    <a:gd name="T39" fmla="*/ 583 h 986"/>
                    <a:gd name="T40" fmla="*/ 1457 w 1643"/>
                    <a:gd name="T41" fmla="*/ 566 h 986"/>
                    <a:gd name="T42" fmla="*/ 1499 w 1643"/>
                    <a:gd name="T43" fmla="*/ 536 h 986"/>
                    <a:gd name="T44" fmla="*/ 1532 w 1643"/>
                    <a:gd name="T45" fmla="*/ 494 h 986"/>
                    <a:gd name="T46" fmla="*/ 1553 w 1643"/>
                    <a:gd name="T47" fmla="*/ 445 h 986"/>
                    <a:gd name="T48" fmla="*/ 1560 w 1643"/>
                    <a:gd name="T49" fmla="*/ 391 h 986"/>
                    <a:gd name="T50" fmla="*/ 1553 w 1643"/>
                    <a:gd name="T51" fmla="*/ 337 h 986"/>
                    <a:gd name="T52" fmla="*/ 1532 w 1643"/>
                    <a:gd name="T53" fmla="*/ 287 h 986"/>
                    <a:gd name="T54" fmla="*/ 1499 w 1643"/>
                    <a:gd name="T55" fmla="*/ 245 h 986"/>
                    <a:gd name="T56" fmla="*/ 1457 w 1643"/>
                    <a:gd name="T57" fmla="*/ 215 h 986"/>
                    <a:gd name="T58" fmla="*/ 1407 w 1643"/>
                    <a:gd name="T59" fmla="*/ 197 h 986"/>
                    <a:gd name="T60" fmla="*/ 1356 w 1643"/>
                    <a:gd name="T61" fmla="*/ 196 h 986"/>
                    <a:gd name="T62" fmla="*/ 1311 w 1643"/>
                    <a:gd name="T63" fmla="*/ 170 h 986"/>
                    <a:gd name="T64" fmla="*/ 1266 w 1643"/>
                    <a:gd name="T65" fmla="*/ 111 h 986"/>
                    <a:gd name="T66" fmla="*/ 1212 w 1643"/>
                    <a:gd name="T67" fmla="*/ 64 h 986"/>
                    <a:gd name="T68" fmla="*/ 1148 w 1643"/>
                    <a:gd name="T69" fmla="*/ 29 h 986"/>
                    <a:gd name="T70" fmla="*/ 1081 w 1643"/>
                    <a:gd name="T71" fmla="*/ 7 h 986"/>
                    <a:gd name="T72" fmla="*/ 1010 w 1643"/>
                    <a:gd name="T73" fmla="*/ 0 h 986"/>
                    <a:gd name="T74" fmla="*/ 939 w 1643"/>
                    <a:gd name="T75" fmla="*/ 7 h 986"/>
                    <a:gd name="T76" fmla="*/ 872 w 1643"/>
                    <a:gd name="T77" fmla="*/ 28 h 986"/>
                    <a:gd name="T78" fmla="*/ 808 w 1643"/>
                    <a:gd name="T79" fmla="*/ 63 h 986"/>
                    <a:gd name="T80" fmla="*/ 751 w 1643"/>
                    <a:gd name="T81" fmla="*/ 63 h 986"/>
                    <a:gd name="T82" fmla="*/ 688 w 1643"/>
                    <a:gd name="T83" fmla="*/ 28 h 986"/>
                    <a:gd name="T84" fmla="*/ 620 w 1643"/>
                    <a:gd name="T85" fmla="*/ 7 h 986"/>
                    <a:gd name="T86" fmla="*/ 550 w 1643"/>
                    <a:gd name="T87" fmla="*/ 0 h 986"/>
                    <a:gd name="T88" fmla="*/ 479 w 1643"/>
                    <a:gd name="T89" fmla="*/ 7 h 986"/>
                    <a:gd name="T90" fmla="*/ 411 w 1643"/>
                    <a:gd name="T91" fmla="*/ 29 h 986"/>
                    <a:gd name="T92" fmla="*/ 348 w 1643"/>
                    <a:gd name="T93" fmla="*/ 64 h 986"/>
                    <a:gd name="T94" fmla="*/ 293 w 1643"/>
                    <a:gd name="T95" fmla="*/ 111 h 986"/>
                    <a:gd name="T96" fmla="*/ 247 w 1643"/>
                    <a:gd name="T97" fmla="*/ 170 h 986"/>
                    <a:gd name="T98" fmla="*/ 204 w 1643"/>
                    <a:gd name="T99" fmla="*/ 196 h 986"/>
                    <a:gd name="T100" fmla="*/ 153 w 1643"/>
                    <a:gd name="T101" fmla="*/ 197 h 986"/>
                    <a:gd name="T102" fmla="*/ 103 w 1643"/>
                    <a:gd name="T103" fmla="*/ 215 h 986"/>
                    <a:gd name="T104" fmla="*/ 61 w 1643"/>
                    <a:gd name="T105" fmla="*/ 245 h 986"/>
                    <a:gd name="T106" fmla="*/ 28 w 1643"/>
                    <a:gd name="T107" fmla="*/ 287 h 986"/>
                    <a:gd name="T108" fmla="*/ 7 w 1643"/>
                    <a:gd name="T109" fmla="*/ 337 h 986"/>
                    <a:gd name="T110" fmla="*/ 0 w 1643"/>
                    <a:gd name="T111" fmla="*/ 391 h 986"/>
                    <a:gd name="T112" fmla="*/ 7 w 1643"/>
                    <a:gd name="T113" fmla="*/ 445 h 986"/>
                    <a:gd name="T114" fmla="*/ 28 w 1643"/>
                    <a:gd name="T115" fmla="*/ 494 h 986"/>
                    <a:gd name="T116" fmla="*/ 61 w 1643"/>
                    <a:gd name="T117" fmla="*/ 536 h 986"/>
                    <a:gd name="T118" fmla="*/ 103 w 1643"/>
                    <a:gd name="T119" fmla="*/ 566 h 986"/>
                    <a:gd name="T120" fmla="*/ 153 w 1643"/>
                    <a:gd name="T121" fmla="*/ 583 h 986"/>
                    <a:gd name="T122" fmla="*/ 204 w 1643"/>
                    <a:gd name="T123" fmla="*/ 585 h 9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43" h="986">
                      <a:moveTo>
                        <a:pt x="242" y="731"/>
                      </a:moveTo>
                      <a:lnTo>
                        <a:pt x="260" y="772"/>
                      </a:lnTo>
                      <a:lnTo>
                        <a:pt x="283" y="810"/>
                      </a:lnTo>
                      <a:lnTo>
                        <a:pt x="309" y="845"/>
                      </a:lnTo>
                      <a:lnTo>
                        <a:pt x="336" y="877"/>
                      </a:lnTo>
                      <a:lnTo>
                        <a:pt x="367" y="905"/>
                      </a:lnTo>
                      <a:lnTo>
                        <a:pt x="400" y="929"/>
                      </a:lnTo>
                      <a:lnTo>
                        <a:pt x="433" y="949"/>
                      </a:lnTo>
                      <a:lnTo>
                        <a:pt x="468" y="966"/>
                      </a:lnTo>
                      <a:lnTo>
                        <a:pt x="505" y="977"/>
                      </a:lnTo>
                      <a:lnTo>
                        <a:pt x="541" y="985"/>
                      </a:lnTo>
                      <a:lnTo>
                        <a:pt x="579" y="986"/>
                      </a:lnTo>
                      <a:lnTo>
                        <a:pt x="616" y="985"/>
                      </a:lnTo>
                      <a:lnTo>
                        <a:pt x="653" y="977"/>
                      </a:lnTo>
                      <a:lnTo>
                        <a:pt x="689" y="966"/>
                      </a:lnTo>
                      <a:lnTo>
                        <a:pt x="725" y="950"/>
                      </a:lnTo>
                      <a:lnTo>
                        <a:pt x="759" y="930"/>
                      </a:lnTo>
                      <a:lnTo>
                        <a:pt x="791" y="906"/>
                      </a:lnTo>
                      <a:lnTo>
                        <a:pt x="821" y="878"/>
                      </a:lnTo>
                      <a:lnTo>
                        <a:pt x="851" y="906"/>
                      </a:lnTo>
                      <a:lnTo>
                        <a:pt x="884" y="930"/>
                      </a:lnTo>
                      <a:lnTo>
                        <a:pt x="918" y="950"/>
                      </a:lnTo>
                      <a:lnTo>
                        <a:pt x="954" y="966"/>
                      </a:lnTo>
                      <a:lnTo>
                        <a:pt x="989" y="977"/>
                      </a:lnTo>
                      <a:lnTo>
                        <a:pt x="1026" y="985"/>
                      </a:lnTo>
                      <a:lnTo>
                        <a:pt x="1064" y="986"/>
                      </a:lnTo>
                      <a:lnTo>
                        <a:pt x="1102" y="985"/>
                      </a:lnTo>
                      <a:lnTo>
                        <a:pt x="1138" y="977"/>
                      </a:lnTo>
                      <a:lnTo>
                        <a:pt x="1174" y="966"/>
                      </a:lnTo>
                      <a:lnTo>
                        <a:pt x="1209" y="949"/>
                      </a:lnTo>
                      <a:lnTo>
                        <a:pt x="1243" y="929"/>
                      </a:lnTo>
                      <a:lnTo>
                        <a:pt x="1276" y="905"/>
                      </a:lnTo>
                      <a:lnTo>
                        <a:pt x="1305" y="877"/>
                      </a:lnTo>
                      <a:lnTo>
                        <a:pt x="1333" y="845"/>
                      </a:lnTo>
                      <a:lnTo>
                        <a:pt x="1360" y="810"/>
                      </a:lnTo>
                      <a:lnTo>
                        <a:pt x="1381" y="772"/>
                      </a:lnTo>
                      <a:lnTo>
                        <a:pt x="1401" y="731"/>
                      </a:lnTo>
                      <a:lnTo>
                        <a:pt x="1428" y="738"/>
                      </a:lnTo>
                      <a:lnTo>
                        <a:pt x="1456" y="739"/>
                      </a:lnTo>
                      <a:lnTo>
                        <a:pt x="1482" y="736"/>
                      </a:lnTo>
                      <a:lnTo>
                        <a:pt x="1509" y="728"/>
                      </a:lnTo>
                      <a:lnTo>
                        <a:pt x="1534" y="715"/>
                      </a:lnTo>
                      <a:lnTo>
                        <a:pt x="1557" y="698"/>
                      </a:lnTo>
                      <a:lnTo>
                        <a:pt x="1579" y="677"/>
                      </a:lnTo>
                      <a:lnTo>
                        <a:pt x="1598" y="652"/>
                      </a:lnTo>
                      <a:lnTo>
                        <a:pt x="1614" y="624"/>
                      </a:lnTo>
                      <a:lnTo>
                        <a:pt x="1627" y="593"/>
                      </a:lnTo>
                      <a:lnTo>
                        <a:pt x="1636" y="562"/>
                      </a:lnTo>
                      <a:lnTo>
                        <a:pt x="1642" y="528"/>
                      </a:lnTo>
                      <a:lnTo>
                        <a:pt x="1643" y="493"/>
                      </a:lnTo>
                      <a:lnTo>
                        <a:pt x="1642" y="458"/>
                      </a:lnTo>
                      <a:lnTo>
                        <a:pt x="1636" y="425"/>
                      </a:lnTo>
                      <a:lnTo>
                        <a:pt x="1627" y="392"/>
                      </a:lnTo>
                      <a:lnTo>
                        <a:pt x="1614" y="362"/>
                      </a:lnTo>
                      <a:lnTo>
                        <a:pt x="1598" y="334"/>
                      </a:lnTo>
                      <a:lnTo>
                        <a:pt x="1579" y="309"/>
                      </a:lnTo>
                      <a:lnTo>
                        <a:pt x="1557" y="287"/>
                      </a:lnTo>
                      <a:lnTo>
                        <a:pt x="1534" y="271"/>
                      </a:lnTo>
                      <a:lnTo>
                        <a:pt x="1509" y="258"/>
                      </a:lnTo>
                      <a:lnTo>
                        <a:pt x="1482" y="249"/>
                      </a:lnTo>
                      <a:lnTo>
                        <a:pt x="1456" y="247"/>
                      </a:lnTo>
                      <a:lnTo>
                        <a:pt x="1428" y="248"/>
                      </a:lnTo>
                      <a:lnTo>
                        <a:pt x="1401" y="254"/>
                      </a:lnTo>
                      <a:lnTo>
                        <a:pt x="1381" y="214"/>
                      </a:lnTo>
                      <a:lnTo>
                        <a:pt x="1360" y="176"/>
                      </a:lnTo>
                      <a:lnTo>
                        <a:pt x="1333" y="140"/>
                      </a:lnTo>
                      <a:lnTo>
                        <a:pt x="1305" y="109"/>
                      </a:lnTo>
                      <a:lnTo>
                        <a:pt x="1276" y="81"/>
                      </a:lnTo>
                      <a:lnTo>
                        <a:pt x="1243" y="57"/>
                      </a:lnTo>
                      <a:lnTo>
                        <a:pt x="1209" y="36"/>
                      </a:lnTo>
                      <a:lnTo>
                        <a:pt x="1174" y="20"/>
                      </a:lnTo>
                      <a:lnTo>
                        <a:pt x="1138" y="9"/>
                      </a:lnTo>
                      <a:lnTo>
                        <a:pt x="1102" y="2"/>
                      </a:lnTo>
                      <a:lnTo>
                        <a:pt x="1064" y="0"/>
                      </a:lnTo>
                      <a:lnTo>
                        <a:pt x="1026" y="1"/>
                      </a:lnTo>
                      <a:lnTo>
                        <a:pt x="989" y="9"/>
                      </a:lnTo>
                      <a:lnTo>
                        <a:pt x="954" y="20"/>
                      </a:lnTo>
                      <a:lnTo>
                        <a:pt x="918" y="35"/>
                      </a:lnTo>
                      <a:lnTo>
                        <a:pt x="884" y="55"/>
                      </a:lnTo>
                      <a:lnTo>
                        <a:pt x="851" y="79"/>
                      </a:lnTo>
                      <a:lnTo>
                        <a:pt x="821" y="107"/>
                      </a:lnTo>
                      <a:lnTo>
                        <a:pt x="791" y="79"/>
                      </a:lnTo>
                      <a:lnTo>
                        <a:pt x="759" y="55"/>
                      </a:lnTo>
                      <a:lnTo>
                        <a:pt x="725" y="35"/>
                      </a:lnTo>
                      <a:lnTo>
                        <a:pt x="689" y="20"/>
                      </a:lnTo>
                      <a:lnTo>
                        <a:pt x="653" y="9"/>
                      </a:lnTo>
                      <a:lnTo>
                        <a:pt x="616" y="1"/>
                      </a:lnTo>
                      <a:lnTo>
                        <a:pt x="579" y="0"/>
                      </a:lnTo>
                      <a:lnTo>
                        <a:pt x="541" y="2"/>
                      </a:lnTo>
                      <a:lnTo>
                        <a:pt x="505" y="9"/>
                      </a:lnTo>
                      <a:lnTo>
                        <a:pt x="468" y="20"/>
                      </a:lnTo>
                      <a:lnTo>
                        <a:pt x="433" y="36"/>
                      </a:lnTo>
                      <a:lnTo>
                        <a:pt x="400" y="57"/>
                      </a:lnTo>
                      <a:lnTo>
                        <a:pt x="367" y="81"/>
                      </a:lnTo>
                      <a:lnTo>
                        <a:pt x="336" y="109"/>
                      </a:lnTo>
                      <a:lnTo>
                        <a:pt x="309" y="140"/>
                      </a:lnTo>
                      <a:lnTo>
                        <a:pt x="283" y="176"/>
                      </a:lnTo>
                      <a:lnTo>
                        <a:pt x="260" y="214"/>
                      </a:lnTo>
                      <a:lnTo>
                        <a:pt x="242" y="254"/>
                      </a:lnTo>
                      <a:lnTo>
                        <a:pt x="215" y="248"/>
                      </a:lnTo>
                      <a:lnTo>
                        <a:pt x="187" y="247"/>
                      </a:lnTo>
                      <a:lnTo>
                        <a:pt x="161" y="249"/>
                      </a:lnTo>
                      <a:lnTo>
                        <a:pt x="134" y="258"/>
                      </a:lnTo>
                      <a:lnTo>
                        <a:pt x="109" y="271"/>
                      </a:lnTo>
                      <a:lnTo>
                        <a:pt x="86" y="287"/>
                      </a:lnTo>
                      <a:lnTo>
                        <a:pt x="64" y="309"/>
                      </a:lnTo>
                      <a:lnTo>
                        <a:pt x="45" y="334"/>
                      </a:lnTo>
                      <a:lnTo>
                        <a:pt x="29" y="362"/>
                      </a:lnTo>
                      <a:lnTo>
                        <a:pt x="16" y="392"/>
                      </a:lnTo>
                      <a:lnTo>
                        <a:pt x="7" y="425"/>
                      </a:lnTo>
                      <a:lnTo>
                        <a:pt x="1" y="458"/>
                      </a:lnTo>
                      <a:lnTo>
                        <a:pt x="0" y="493"/>
                      </a:lnTo>
                      <a:lnTo>
                        <a:pt x="1" y="528"/>
                      </a:lnTo>
                      <a:lnTo>
                        <a:pt x="7" y="562"/>
                      </a:lnTo>
                      <a:lnTo>
                        <a:pt x="16" y="593"/>
                      </a:lnTo>
                      <a:lnTo>
                        <a:pt x="29" y="624"/>
                      </a:lnTo>
                      <a:lnTo>
                        <a:pt x="45" y="652"/>
                      </a:lnTo>
                      <a:lnTo>
                        <a:pt x="64" y="677"/>
                      </a:lnTo>
                      <a:lnTo>
                        <a:pt x="86" y="698"/>
                      </a:lnTo>
                      <a:lnTo>
                        <a:pt x="109" y="715"/>
                      </a:lnTo>
                      <a:lnTo>
                        <a:pt x="134" y="728"/>
                      </a:lnTo>
                      <a:lnTo>
                        <a:pt x="161" y="736"/>
                      </a:lnTo>
                      <a:lnTo>
                        <a:pt x="187" y="739"/>
                      </a:lnTo>
                      <a:lnTo>
                        <a:pt x="215" y="738"/>
                      </a:lnTo>
                      <a:lnTo>
                        <a:pt x="242" y="73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9BBEF"/>
                    </a:gs>
                    <a:gs pos="100000">
                      <a:srgbClr val="FFFFFF"/>
                    </a:gs>
                  </a:gsLst>
                  <a:lin ang="0" scaled="1"/>
                </a:gradFill>
                <a:ln w="28575" cmpd="sng">
                  <a:solidFill>
                    <a:srgbClr val="B5C8E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680" y="1246"/>
                  <a:ext cx="1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endParaRPr kumimoji="1" lang="en-US" altLang="hu-HU" sz="1800">
                    <a:solidFill>
                      <a:srgbClr val="000066"/>
                    </a:solidFill>
                    <a:latin typeface="Verdana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0" name="Picture 12" descr="图形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6" y="2507"/>
                  <a:ext cx="519" cy="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Rectangle 14"/>
                <p:cNvSpPr>
                  <a:spLocks noChangeArrowheads="1"/>
                </p:cNvSpPr>
                <p:nvPr/>
              </p:nvSpPr>
              <p:spPr bwMode="auto">
                <a:xfrm>
                  <a:off x="693" y="2616"/>
                  <a:ext cx="1247" cy="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TDM </a:t>
                  </a:r>
                  <a:b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Leased-Lines</a:t>
                  </a:r>
                  <a:b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ATM/FR</a:t>
                  </a:r>
                </a:p>
              </p:txBody>
            </p:sp>
            <p:pic>
              <p:nvPicPr>
                <p:cNvPr id="22" name="Picture 15" descr="房子3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EFF"/>
                    </a:clrFrom>
                    <a:clrTo>
                      <a:srgbClr val="FFF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" y="2433"/>
                  <a:ext cx="393" cy="5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16"/>
                <p:cNvSpPr>
                  <a:spLocks noChangeArrowheads="1"/>
                </p:cNvSpPr>
                <p:nvPr/>
              </p:nvSpPr>
              <p:spPr bwMode="auto">
                <a:xfrm>
                  <a:off x="520" y="1034"/>
                  <a:ext cx="879" cy="6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hu-HU" altLang="hu-HU" sz="1800" b="1" dirty="0" err="1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Managed</a:t>
                  </a:r>
                  <a:r>
                    <a:rPr lang="hu-HU" altLang="hu-HU" sz="1800" b="1" dirty="0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hu-HU" altLang="hu-HU" sz="1800" b="1" dirty="0" err="1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Services</a:t>
                  </a:r>
                  <a:endParaRPr lang="en-US" altLang="hu-HU" sz="18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aphicFrame>
              <p:nvGraphicFramePr>
                <p:cNvPr id="24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81989406"/>
                    </p:ext>
                  </p:extLst>
                </p:nvPr>
              </p:nvGraphicFramePr>
              <p:xfrm>
                <a:off x="1354" y="807"/>
                <a:ext cx="300" cy="4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49" name="Photo Editor Photo" r:id="rId9" imgW="1991003" imgH="2914286" progId="MSPhotoEd.3">
                        <p:embed/>
                      </p:oleObj>
                    </mc:Choice>
                    <mc:Fallback>
                      <p:oleObj name="Photo Editor Photo" r:id="rId9" imgW="1991003" imgH="2914286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54" y="807"/>
                              <a:ext cx="300" cy="43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5" name="Rectangle 18"/>
                <p:cNvSpPr>
                  <a:spLocks noChangeArrowheads="1"/>
                </p:cNvSpPr>
                <p:nvPr/>
              </p:nvSpPr>
              <p:spPr bwMode="auto">
                <a:xfrm>
                  <a:off x="1232" y="1747"/>
                  <a:ext cx="604" cy="6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PSTN Voice</a:t>
                  </a:r>
                </a:p>
              </p:txBody>
            </p:sp>
            <p:pic>
              <p:nvPicPr>
                <p:cNvPr id="26" name="Picture 19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2" y="1687"/>
                  <a:ext cx="23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0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973"/>
                  <a:ext cx="23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2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" y="1751"/>
                  <a:ext cx="266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2"/>
                <p:cNvSpPr>
                  <a:spLocks noChangeArrowheads="1"/>
                </p:cNvSpPr>
                <p:nvPr/>
              </p:nvSpPr>
              <p:spPr bwMode="auto">
                <a:xfrm>
                  <a:off x="1060" y="3625"/>
                  <a:ext cx="1070" cy="6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Mobile </a:t>
                  </a:r>
                  <a:b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Voice</a:t>
                  </a:r>
                </a:p>
              </p:txBody>
            </p:sp>
            <p:pic>
              <p:nvPicPr>
                <p:cNvPr id="30" name="Picture 23" descr="tvFW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3"/>
                <a:stretch>
                  <a:fillRect/>
                </a:stretch>
              </p:blipFill>
              <p:spPr bwMode="auto">
                <a:xfrm>
                  <a:off x="4192" y="1170"/>
                  <a:ext cx="398" cy="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25" descr="房子3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EFF"/>
                    </a:clrFrom>
                    <a:clrTo>
                      <a:srgbClr val="FFF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2387"/>
                  <a:ext cx="393" cy="5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6" descr="房子3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EFF"/>
                    </a:clrFrom>
                    <a:clrTo>
                      <a:srgbClr val="FFF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7" y="2489"/>
                  <a:ext cx="393" cy="5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27" descr="图形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41" y="2389"/>
                  <a:ext cx="519" cy="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28"/>
                <p:cNvSpPr>
                  <a:spLocks noChangeArrowheads="1"/>
                </p:cNvSpPr>
                <p:nvPr/>
              </p:nvSpPr>
              <p:spPr bwMode="auto">
                <a:xfrm>
                  <a:off x="4080" y="2581"/>
                  <a:ext cx="1070" cy="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 dirty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Ethernet</a:t>
                  </a:r>
                  <a:br>
                    <a:rPr lang="en-US" altLang="hu-HU" sz="1800" b="1" dirty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altLang="hu-HU" sz="1800" b="1" dirty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L2 &amp; L3 VPN</a:t>
                  </a:r>
                </a:p>
              </p:txBody>
            </p:sp>
            <p:pic>
              <p:nvPicPr>
                <p:cNvPr id="35" name="Picture 29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0" y="876"/>
                  <a:ext cx="374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6" name="Object 30"/>
                <p:cNvGraphicFramePr>
                  <a:graphicFrameLocks noChangeAspect="1"/>
                </p:cNvGraphicFramePr>
                <p:nvPr/>
              </p:nvGraphicFramePr>
              <p:xfrm>
                <a:off x="3751" y="1040"/>
                <a:ext cx="171" cy="2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0" name="Photo Editor Photo" r:id="rId14" imgW="1991003" imgH="2914286" progId="MSPhotoEd.3">
                        <p:embed/>
                      </p:oleObj>
                    </mc:Choice>
                    <mc:Fallback>
                      <p:oleObj name="Photo Editor Photo" r:id="rId14" imgW="1991003" imgH="2914286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51" y="1040"/>
                              <a:ext cx="171" cy="2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" name="Rectangle 31"/>
                <p:cNvSpPr>
                  <a:spLocks noChangeArrowheads="1"/>
                </p:cNvSpPr>
                <p:nvPr/>
              </p:nvSpPr>
              <p:spPr bwMode="auto">
                <a:xfrm>
                  <a:off x="3872" y="955"/>
                  <a:ext cx="1179" cy="3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Triple Play</a:t>
                  </a:r>
                </a:p>
              </p:txBody>
            </p:sp>
            <p:graphicFrame>
              <p:nvGraphicFramePr>
                <p:cNvPr id="38" name="Object 32"/>
                <p:cNvGraphicFramePr>
                  <a:graphicFrameLocks noChangeAspect="1"/>
                </p:cNvGraphicFramePr>
                <p:nvPr/>
              </p:nvGraphicFramePr>
              <p:xfrm>
                <a:off x="3934" y="1291"/>
                <a:ext cx="171" cy="2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1" name="Photo Editor Photo" r:id="rId16" imgW="1991003" imgH="2914286" progId="MSPhotoEd.3">
                        <p:embed/>
                      </p:oleObj>
                    </mc:Choice>
                    <mc:Fallback>
                      <p:oleObj name="Photo Editor Photo" r:id="rId16" imgW="1991003" imgH="2914286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34" y="1291"/>
                              <a:ext cx="171" cy="2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39" name="Picture 33" descr="terminal"/>
                <p:cNvPicPr>
                  <a:picLocks noChangeAspect="1" noChangeArrowheads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9" y="1800"/>
                  <a:ext cx="327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34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4" y="2004"/>
                  <a:ext cx="543" cy="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35" descr="terminal"/>
                <p:cNvPicPr>
                  <a:picLocks noChangeAspect="1" noChangeArrowheads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1898"/>
                  <a:ext cx="327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Rectangle 36"/>
                <p:cNvSpPr>
                  <a:spLocks noChangeArrowheads="1"/>
                </p:cNvSpPr>
                <p:nvPr/>
              </p:nvSpPr>
              <p:spPr bwMode="auto">
                <a:xfrm>
                  <a:off x="4465" y="1740"/>
                  <a:ext cx="603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en-US" altLang="hu-HU" sz="1800" b="1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VoIP</a:t>
                  </a:r>
                </a:p>
              </p:txBody>
            </p:sp>
            <p:pic>
              <p:nvPicPr>
                <p:cNvPr id="44" name="Picture 38" descr="Cellular Antenna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4" y="3334"/>
                  <a:ext cx="224" cy="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" name="Group 40"/>
                <p:cNvGrpSpPr>
                  <a:grpSpLocks/>
                </p:cNvGrpSpPr>
                <p:nvPr/>
              </p:nvGrpSpPr>
              <p:grpSpPr bwMode="auto">
                <a:xfrm>
                  <a:off x="1749" y="3420"/>
                  <a:ext cx="135" cy="349"/>
                  <a:chOff x="1304" y="1696"/>
                  <a:chExt cx="202" cy="528"/>
                </a:xfrm>
              </p:grpSpPr>
              <p:sp>
                <p:nvSpPr>
                  <p:cNvPr id="53" name="Freeform 41"/>
                  <p:cNvSpPr>
                    <a:spLocks/>
                  </p:cNvSpPr>
                  <p:nvPr/>
                </p:nvSpPr>
                <p:spPr bwMode="auto">
                  <a:xfrm>
                    <a:off x="1304" y="1759"/>
                    <a:ext cx="76" cy="18"/>
                  </a:xfrm>
                  <a:custGeom>
                    <a:avLst/>
                    <a:gdLst>
                      <a:gd name="T0" fmla="*/ 76 w 68"/>
                      <a:gd name="T1" fmla="*/ 18 h 16"/>
                      <a:gd name="T2" fmla="*/ 25 w 68"/>
                      <a:gd name="T3" fmla="*/ 16 h 16"/>
                      <a:gd name="T4" fmla="*/ 51 w 68"/>
                      <a:gd name="T5" fmla="*/ 3 h 16"/>
                      <a:gd name="T6" fmla="*/ 0 w 68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lnTo>
                          <a:pt x="22" y="14"/>
                        </a:lnTo>
                        <a:lnTo>
                          <a:pt x="46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7463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4" name="Freeform 42"/>
                  <p:cNvSpPr>
                    <a:spLocks/>
                  </p:cNvSpPr>
                  <p:nvPr/>
                </p:nvSpPr>
                <p:spPr bwMode="auto">
                  <a:xfrm>
                    <a:off x="1418" y="1757"/>
                    <a:ext cx="88" cy="23"/>
                  </a:xfrm>
                  <a:custGeom>
                    <a:avLst/>
                    <a:gdLst>
                      <a:gd name="T0" fmla="*/ 88 w 79"/>
                      <a:gd name="T1" fmla="*/ 2 h 20"/>
                      <a:gd name="T2" fmla="*/ 37 w 79"/>
                      <a:gd name="T3" fmla="*/ 23 h 20"/>
                      <a:gd name="T4" fmla="*/ 51 w 79"/>
                      <a:gd name="T5" fmla="*/ 0 h 20"/>
                      <a:gd name="T6" fmla="*/ 0 w 79"/>
                      <a:gd name="T7" fmla="*/ 21 h 2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79" h="20">
                        <a:moveTo>
                          <a:pt x="79" y="2"/>
                        </a:moveTo>
                        <a:lnTo>
                          <a:pt x="33" y="20"/>
                        </a:lnTo>
                        <a:lnTo>
                          <a:pt x="46" y="0"/>
                        </a:lnTo>
                        <a:lnTo>
                          <a:pt x="0" y="18"/>
                        </a:lnTo>
                      </a:path>
                    </a:pathLst>
                  </a:custGeom>
                  <a:noFill/>
                  <a:ln w="17463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5" name="Freeform 43"/>
                  <p:cNvSpPr>
                    <a:spLocks/>
                  </p:cNvSpPr>
                  <p:nvPr/>
                </p:nvSpPr>
                <p:spPr bwMode="auto">
                  <a:xfrm>
                    <a:off x="1392" y="1696"/>
                    <a:ext cx="26" cy="73"/>
                  </a:xfrm>
                  <a:custGeom>
                    <a:avLst/>
                    <a:gdLst>
                      <a:gd name="T0" fmla="*/ 14 w 23"/>
                      <a:gd name="T1" fmla="*/ 73 h 63"/>
                      <a:gd name="T2" fmla="*/ 0 w 23"/>
                      <a:gd name="T3" fmla="*/ 28 h 63"/>
                      <a:gd name="T4" fmla="*/ 26 w 23"/>
                      <a:gd name="T5" fmla="*/ 45 h 63"/>
                      <a:gd name="T6" fmla="*/ 14 w 23"/>
                      <a:gd name="T7" fmla="*/ 0 h 6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63">
                        <a:moveTo>
                          <a:pt x="12" y="63"/>
                        </a:moveTo>
                        <a:lnTo>
                          <a:pt x="0" y="24"/>
                        </a:lnTo>
                        <a:lnTo>
                          <a:pt x="23" y="39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17463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6" name="Freeform 44"/>
                  <p:cNvSpPr>
                    <a:spLocks/>
                  </p:cNvSpPr>
                  <p:nvPr/>
                </p:nvSpPr>
                <p:spPr bwMode="auto">
                  <a:xfrm>
                    <a:off x="1304" y="1780"/>
                    <a:ext cx="202" cy="444"/>
                  </a:xfrm>
                  <a:custGeom>
                    <a:avLst/>
                    <a:gdLst>
                      <a:gd name="T0" fmla="*/ 0 w 181"/>
                      <a:gd name="T1" fmla="*/ 407 h 387"/>
                      <a:gd name="T2" fmla="*/ 102 w 181"/>
                      <a:gd name="T3" fmla="*/ 444 h 387"/>
                      <a:gd name="T4" fmla="*/ 202 w 181"/>
                      <a:gd name="T5" fmla="*/ 407 h 387"/>
                      <a:gd name="T6" fmla="*/ 102 w 181"/>
                      <a:gd name="T7" fmla="*/ 0 h 387"/>
                      <a:gd name="T8" fmla="*/ 0 w 181"/>
                      <a:gd name="T9" fmla="*/ 407 h 3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1" h="387">
                        <a:moveTo>
                          <a:pt x="0" y="355"/>
                        </a:moveTo>
                        <a:lnTo>
                          <a:pt x="91" y="387"/>
                        </a:lnTo>
                        <a:lnTo>
                          <a:pt x="181" y="355"/>
                        </a:lnTo>
                        <a:lnTo>
                          <a:pt x="91" y="0"/>
                        </a:lnTo>
                        <a:lnTo>
                          <a:pt x="0" y="35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7" name="Freeform 45"/>
                  <p:cNvSpPr>
                    <a:spLocks/>
                  </p:cNvSpPr>
                  <p:nvPr/>
                </p:nvSpPr>
                <p:spPr bwMode="auto">
                  <a:xfrm>
                    <a:off x="1386" y="1798"/>
                    <a:ext cx="38" cy="46"/>
                  </a:xfrm>
                  <a:custGeom>
                    <a:avLst/>
                    <a:gdLst>
                      <a:gd name="T0" fmla="*/ 7 w 35"/>
                      <a:gd name="T1" fmla="*/ 9 h 40"/>
                      <a:gd name="T2" fmla="*/ 20 w 35"/>
                      <a:gd name="T3" fmla="*/ 0 h 40"/>
                      <a:gd name="T4" fmla="*/ 31 w 35"/>
                      <a:gd name="T5" fmla="*/ 9 h 40"/>
                      <a:gd name="T6" fmla="*/ 38 w 35"/>
                      <a:gd name="T7" fmla="*/ 37 h 40"/>
                      <a:gd name="T8" fmla="*/ 20 w 35"/>
                      <a:gd name="T9" fmla="*/ 46 h 40"/>
                      <a:gd name="T10" fmla="*/ 0 w 35"/>
                      <a:gd name="T11" fmla="*/ 37 h 40"/>
                      <a:gd name="T12" fmla="*/ 7 w 35"/>
                      <a:gd name="T13" fmla="*/ 9 h 4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5" h="40">
                        <a:moveTo>
                          <a:pt x="6" y="8"/>
                        </a:moveTo>
                        <a:lnTo>
                          <a:pt x="18" y="0"/>
                        </a:lnTo>
                        <a:lnTo>
                          <a:pt x="29" y="8"/>
                        </a:lnTo>
                        <a:lnTo>
                          <a:pt x="35" y="32"/>
                        </a:lnTo>
                        <a:lnTo>
                          <a:pt x="18" y="40"/>
                        </a:lnTo>
                        <a:lnTo>
                          <a:pt x="0" y="32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8" name="Freeform 46"/>
                  <p:cNvSpPr>
                    <a:spLocks/>
                  </p:cNvSpPr>
                  <p:nvPr/>
                </p:nvSpPr>
                <p:spPr bwMode="auto">
                  <a:xfrm>
                    <a:off x="1304" y="2150"/>
                    <a:ext cx="202" cy="37"/>
                  </a:xfrm>
                  <a:custGeom>
                    <a:avLst/>
                    <a:gdLst>
                      <a:gd name="T0" fmla="*/ 0 w 181"/>
                      <a:gd name="T1" fmla="*/ 37 h 32"/>
                      <a:gd name="T2" fmla="*/ 102 w 181"/>
                      <a:gd name="T3" fmla="*/ 0 h 32"/>
                      <a:gd name="T4" fmla="*/ 202 w 181"/>
                      <a:gd name="T5" fmla="*/ 37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1" h="32">
                        <a:moveTo>
                          <a:pt x="0" y="32"/>
                        </a:moveTo>
                        <a:lnTo>
                          <a:pt x="91" y="0"/>
                        </a:lnTo>
                        <a:lnTo>
                          <a:pt x="181" y="3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59" name="Freeform 47"/>
                  <p:cNvSpPr>
                    <a:spLocks/>
                  </p:cNvSpPr>
                  <p:nvPr/>
                </p:nvSpPr>
                <p:spPr bwMode="auto">
                  <a:xfrm>
                    <a:off x="1304" y="1780"/>
                    <a:ext cx="202" cy="444"/>
                  </a:xfrm>
                  <a:custGeom>
                    <a:avLst/>
                    <a:gdLst>
                      <a:gd name="T0" fmla="*/ 102 w 181"/>
                      <a:gd name="T1" fmla="*/ 0 h 387"/>
                      <a:gd name="T2" fmla="*/ 102 w 181"/>
                      <a:gd name="T3" fmla="*/ 444 h 387"/>
                      <a:gd name="T4" fmla="*/ 0 w 181"/>
                      <a:gd name="T5" fmla="*/ 407 h 387"/>
                      <a:gd name="T6" fmla="*/ 102 w 181"/>
                      <a:gd name="T7" fmla="*/ 0 h 387"/>
                      <a:gd name="T8" fmla="*/ 202 w 181"/>
                      <a:gd name="T9" fmla="*/ 407 h 387"/>
                      <a:gd name="T10" fmla="*/ 102 w 181"/>
                      <a:gd name="T11" fmla="*/ 444 h 3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" h="387">
                        <a:moveTo>
                          <a:pt x="91" y="0"/>
                        </a:moveTo>
                        <a:lnTo>
                          <a:pt x="91" y="387"/>
                        </a:lnTo>
                        <a:lnTo>
                          <a:pt x="0" y="355"/>
                        </a:lnTo>
                        <a:lnTo>
                          <a:pt x="91" y="0"/>
                        </a:lnTo>
                        <a:lnTo>
                          <a:pt x="181" y="355"/>
                        </a:lnTo>
                        <a:lnTo>
                          <a:pt x="91" y="387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0" name="Freeform 48"/>
                  <p:cNvSpPr>
                    <a:spLocks/>
                  </p:cNvSpPr>
                  <p:nvPr/>
                </p:nvSpPr>
                <p:spPr bwMode="auto">
                  <a:xfrm>
                    <a:off x="1380" y="1882"/>
                    <a:ext cx="50" cy="10"/>
                  </a:xfrm>
                  <a:custGeom>
                    <a:avLst/>
                    <a:gdLst>
                      <a:gd name="T0" fmla="*/ 0 w 45"/>
                      <a:gd name="T1" fmla="*/ 0 h 8"/>
                      <a:gd name="T2" fmla="*/ 26 w 45"/>
                      <a:gd name="T3" fmla="*/ 10 h 8"/>
                      <a:gd name="T4" fmla="*/ 50 w 45"/>
                      <a:gd name="T5" fmla="*/ 0 h 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5" h="8">
                        <a:moveTo>
                          <a:pt x="0" y="0"/>
                        </a:moveTo>
                        <a:lnTo>
                          <a:pt x="23" y="8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1" name="Freeform 49"/>
                  <p:cNvSpPr>
                    <a:spLocks/>
                  </p:cNvSpPr>
                  <p:nvPr/>
                </p:nvSpPr>
                <p:spPr bwMode="auto">
                  <a:xfrm>
                    <a:off x="1371" y="1916"/>
                    <a:ext cx="68" cy="13"/>
                  </a:xfrm>
                  <a:custGeom>
                    <a:avLst/>
                    <a:gdLst>
                      <a:gd name="T0" fmla="*/ 0 w 61"/>
                      <a:gd name="T1" fmla="*/ 0 h 11"/>
                      <a:gd name="T2" fmla="*/ 35 w 61"/>
                      <a:gd name="T3" fmla="*/ 13 h 11"/>
                      <a:gd name="T4" fmla="*/ 68 w 61"/>
                      <a:gd name="T5" fmla="*/ 0 h 1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61" h="11">
                        <a:moveTo>
                          <a:pt x="0" y="0"/>
                        </a:moveTo>
                        <a:lnTo>
                          <a:pt x="31" y="11"/>
                        </a:lnTo>
                        <a:lnTo>
                          <a:pt x="61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2" name="Freeform 50"/>
                  <p:cNvSpPr>
                    <a:spLocks/>
                  </p:cNvSpPr>
                  <p:nvPr/>
                </p:nvSpPr>
                <p:spPr bwMode="auto">
                  <a:xfrm>
                    <a:off x="1362" y="1949"/>
                    <a:ext cx="83" cy="17"/>
                  </a:xfrm>
                  <a:custGeom>
                    <a:avLst/>
                    <a:gdLst>
                      <a:gd name="T0" fmla="*/ 0 w 74"/>
                      <a:gd name="T1" fmla="*/ 1 h 14"/>
                      <a:gd name="T2" fmla="*/ 43 w 74"/>
                      <a:gd name="T3" fmla="*/ 17 h 14"/>
                      <a:gd name="T4" fmla="*/ 83 w 7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4" h="14">
                        <a:moveTo>
                          <a:pt x="0" y="1"/>
                        </a:moveTo>
                        <a:lnTo>
                          <a:pt x="38" y="14"/>
                        </a:lnTo>
                        <a:lnTo>
                          <a:pt x="74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3" name="Freeform 51"/>
                  <p:cNvSpPr>
                    <a:spLocks/>
                  </p:cNvSpPr>
                  <p:nvPr/>
                </p:nvSpPr>
                <p:spPr bwMode="auto">
                  <a:xfrm>
                    <a:off x="1354" y="1983"/>
                    <a:ext cx="102" cy="19"/>
                  </a:xfrm>
                  <a:custGeom>
                    <a:avLst/>
                    <a:gdLst>
                      <a:gd name="T0" fmla="*/ 0 w 91"/>
                      <a:gd name="T1" fmla="*/ 0 h 17"/>
                      <a:gd name="T2" fmla="*/ 52 w 91"/>
                      <a:gd name="T3" fmla="*/ 19 h 17"/>
                      <a:gd name="T4" fmla="*/ 102 w 91"/>
                      <a:gd name="T5" fmla="*/ 0 h 1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91" h="17">
                        <a:moveTo>
                          <a:pt x="0" y="0"/>
                        </a:moveTo>
                        <a:lnTo>
                          <a:pt x="46" y="17"/>
                        </a:lnTo>
                        <a:lnTo>
                          <a:pt x="91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4" name="Freeform 52"/>
                  <p:cNvSpPr>
                    <a:spLocks/>
                  </p:cNvSpPr>
                  <p:nvPr/>
                </p:nvSpPr>
                <p:spPr bwMode="auto">
                  <a:xfrm>
                    <a:off x="1345" y="2017"/>
                    <a:ext cx="120" cy="22"/>
                  </a:xfrm>
                  <a:custGeom>
                    <a:avLst/>
                    <a:gdLst>
                      <a:gd name="T0" fmla="*/ 0 w 107"/>
                      <a:gd name="T1" fmla="*/ 0 h 19"/>
                      <a:gd name="T2" fmla="*/ 61 w 107"/>
                      <a:gd name="T3" fmla="*/ 22 h 19"/>
                      <a:gd name="T4" fmla="*/ 120 w 107"/>
                      <a:gd name="T5" fmla="*/ 0 h 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07" h="19">
                        <a:moveTo>
                          <a:pt x="0" y="0"/>
                        </a:moveTo>
                        <a:lnTo>
                          <a:pt x="54" y="19"/>
                        </a:lnTo>
                        <a:lnTo>
                          <a:pt x="107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5" name="Freeform 53"/>
                  <p:cNvSpPr>
                    <a:spLocks/>
                  </p:cNvSpPr>
                  <p:nvPr/>
                </p:nvSpPr>
                <p:spPr bwMode="auto">
                  <a:xfrm>
                    <a:off x="1337" y="2050"/>
                    <a:ext cx="134" cy="26"/>
                  </a:xfrm>
                  <a:custGeom>
                    <a:avLst/>
                    <a:gdLst>
                      <a:gd name="T0" fmla="*/ 0 w 120"/>
                      <a:gd name="T1" fmla="*/ 1 h 22"/>
                      <a:gd name="T2" fmla="*/ 68 w 120"/>
                      <a:gd name="T3" fmla="*/ 26 h 22"/>
                      <a:gd name="T4" fmla="*/ 134 w 120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20" h="22">
                        <a:moveTo>
                          <a:pt x="0" y="1"/>
                        </a:moveTo>
                        <a:lnTo>
                          <a:pt x="61" y="22"/>
                        </a:lnTo>
                        <a:lnTo>
                          <a:pt x="120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6" name="Freeform 54"/>
                  <p:cNvSpPr>
                    <a:spLocks/>
                  </p:cNvSpPr>
                  <p:nvPr/>
                </p:nvSpPr>
                <p:spPr bwMode="auto">
                  <a:xfrm>
                    <a:off x="1329" y="2086"/>
                    <a:ext cx="152" cy="27"/>
                  </a:xfrm>
                  <a:custGeom>
                    <a:avLst/>
                    <a:gdLst>
                      <a:gd name="T0" fmla="*/ 0 w 137"/>
                      <a:gd name="T1" fmla="*/ 0 h 24"/>
                      <a:gd name="T2" fmla="*/ 77 w 137"/>
                      <a:gd name="T3" fmla="*/ 27 h 24"/>
                      <a:gd name="T4" fmla="*/ 152 w 137"/>
                      <a:gd name="T5" fmla="*/ 0 h 2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7" h="24">
                        <a:moveTo>
                          <a:pt x="0" y="0"/>
                        </a:moveTo>
                        <a:lnTo>
                          <a:pt x="69" y="24"/>
                        </a:lnTo>
                        <a:lnTo>
                          <a:pt x="137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7" name="Freeform 55"/>
                  <p:cNvSpPr>
                    <a:spLocks/>
                  </p:cNvSpPr>
                  <p:nvPr/>
                </p:nvSpPr>
                <p:spPr bwMode="auto">
                  <a:xfrm>
                    <a:off x="1321" y="2120"/>
                    <a:ext cx="169" cy="30"/>
                  </a:xfrm>
                  <a:custGeom>
                    <a:avLst/>
                    <a:gdLst>
                      <a:gd name="T0" fmla="*/ 0 w 151"/>
                      <a:gd name="T1" fmla="*/ 0 h 27"/>
                      <a:gd name="T2" fmla="*/ 85 w 151"/>
                      <a:gd name="T3" fmla="*/ 30 h 27"/>
                      <a:gd name="T4" fmla="*/ 169 w 151"/>
                      <a:gd name="T5" fmla="*/ 0 h 2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51" h="27">
                        <a:moveTo>
                          <a:pt x="0" y="0"/>
                        </a:moveTo>
                        <a:lnTo>
                          <a:pt x="76" y="27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8" name="Freeform 56"/>
                  <p:cNvSpPr>
                    <a:spLocks/>
                  </p:cNvSpPr>
                  <p:nvPr/>
                </p:nvSpPr>
                <p:spPr bwMode="auto">
                  <a:xfrm>
                    <a:off x="1312" y="2153"/>
                    <a:ext cx="185" cy="34"/>
                  </a:xfrm>
                  <a:custGeom>
                    <a:avLst/>
                    <a:gdLst>
                      <a:gd name="T0" fmla="*/ 0 w 166"/>
                      <a:gd name="T1" fmla="*/ 0 h 30"/>
                      <a:gd name="T2" fmla="*/ 94 w 166"/>
                      <a:gd name="T3" fmla="*/ 34 h 30"/>
                      <a:gd name="T4" fmla="*/ 185 w 166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6" h="30">
                        <a:moveTo>
                          <a:pt x="0" y="0"/>
                        </a:moveTo>
                        <a:lnTo>
                          <a:pt x="84" y="30"/>
                        </a:lnTo>
                        <a:lnTo>
                          <a:pt x="166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69" name="Freeform 57"/>
                  <p:cNvSpPr>
                    <a:spLocks/>
                  </p:cNvSpPr>
                  <p:nvPr/>
                </p:nvSpPr>
                <p:spPr bwMode="auto">
                  <a:xfrm>
                    <a:off x="1386" y="1798"/>
                    <a:ext cx="38" cy="46"/>
                  </a:xfrm>
                  <a:custGeom>
                    <a:avLst/>
                    <a:gdLst>
                      <a:gd name="T0" fmla="*/ 7 w 35"/>
                      <a:gd name="T1" fmla="*/ 9 h 40"/>
                      <a:gd name="T2" fmla="*/ 20 w 35"/>
                      <a:gd name="T3" fmla="*/ 0 h 40"/>
                      <a:gd name="T4" fmla="*/ 31 w 35"/>
                      <a:gd name="T5" fmla="*/ 9 h 40"/>
                      <a:gd name="T6" fmla="*/ 38 w 35"/>
                      <a:gd name="T7" fmla="*/ 37 h 40"/>
                      <a:gd name="T8" fmla="*/ 20 w 35"/>
                      <a:gd name="T9" fmla="*/ 46 h 40"/>
                      <a:gd name="T10" fmla="*/ 0 w 35"/>
                      <a:gd name="T11" fmla="*/ 37 h 40"/>
                      <a:gd name="T12" fmla="*/ 7 w 35"/>
                      <a:gd name="T13" fmla="*/ 9 h 4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5" h="40">
                        <a:moveTo>
                          <a:pt x="6" y="8"/>
                        </a:moveTo>
                        <a:lnTo>
                          <a:pt x="18" y="0"/>
                        </a:lnTo>
                        <a:lnTo>
                          <a:pt x="29" y="8"/>
                        </a:lnTo>
                        <a:lnTo>
                          <a:pt x="35" y="32"/>
                        </a:lnTo>
                        <a:lnTo>
                          <a:pt x="18" y="40"/>
                        </a:lnTo>
                        <a:lnTo>
                          <a:pt x="0" y="32"/>
                        </a:lnTo>
                        <a:lnTo>
                          <a:pt x="6" y="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70" name="Freeform 58"/>
                  <p:cNvSpPr>
                    <a:spLocks/>
                  </p:cNvSpPr>
                  <p:nvPr/>
                </p:nvSpPr>
                <p:spPr bwMode="auto">
                  <a:xfrm>
                    <a:off x="1304" y="1759"/>
                    <a:ext cx="76" cy="18"/>
                  </a:xfrm>
                  <a:custGeom>
                    <a:avLst/>
                    <a:gdLst>
                      <a:gd name="T0" fmla="*/ 76 w 68"/>
                      <a:gd name="T1" fmla="*/ 18 h 16"/>
                      <a:gd name="T2" fmla="*/ 25 w 68"/>
                      <a:gd name="T3" fmla="*/ 16 h 16"/>
                      <a:gd name="T4" fmla="*/ 51 w 68"/>
                      <a:gd name="T5" fmla="*/ 3 h 16"/>
                      <a:gd name="T6" fmla="*/ 0 w 68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lnTo>
                          <a:pt x="22" y="14"/>
                        </a:lnTo>
                        <a:lnTo>
                          <a:pt x="46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3876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71" name="Freeform 59"/>
                  <p:cNvSpPr>
                    <a:spLocks/>
                  </p:cNvSpPr>
                  <p:nvPr/>
                </p:nvSpPr>
                <p:spPr bwMode="auto">
                  <a:xfrm>
                    <a:off x="1418" y="1757"/>
                    <a:ext cx="88" cy="23"/>
                  </a:xfrm>
                  <a:custGeom>
                    <a:avLst/>
                    <a:gdLst>
                      <a:gd name="T0" fmla="*/ 88 w 79"/>
                      <a:gd name="T1" fmla="*/ 2 h 20"/>
                      <a:gd name="T2" fmla="*/ 37 w 79"/>
                      <a:gd name="T3" fmla="*/ 23 h 20"/>
                      <a:gd name="T4" fmla="*/ 51 w 79"/>
                      <a:gd name="T5" fmla="*/ 0 h 20"/>
                      <a:gd name="T6" fmla="*/ 0 w 79"/>
                      <a:gd name="T7" fmla="*/ 21 h 2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79" h="20">
                        <a:moveTo>
                          <a:pt x="79" y="2"/>
                        </a:moveTo>
                        <a:lnTo>
                          <a:pt x="33" y="20"/>
                        </a:lnTo>
                        <a:lnTo>
                          <a:pt x="46" y="0"/>
                        </a:lnTo>
                        <a:lnTo>
                          <a:pt x="0" y="18"/>
                        </a:lnTo>
                      </a:path>
                    </a:pathLst>
                  </a:custGeom>
                  <a:noFill/>
                  <a:ln w="20701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72" name="Freeform 60"/>
                  <p:cNvSpPr>
                    <a:spLocks/>
                  </p:cNvSpPr>
                  <p:nvPr/>
                </p:nvSpPr>
                <p:spPr bwMode="auto">
                  <a:xfrm>
                    <a:off x="1392" y="1696"/>
                    <a:ext cx="26" cy="73"/>
                  </a:xfrm>
                  <a:custGeom>
                    <a:avLst/>
                    <a:gdLst>
                      <a:gd name="T0" fmla="*/ 14 w 23"/>
                      <a:gd name="T1" fmla="*/ 73 h 63"/>
                      <a:gd name="T2" fmla="*/ 0 w 23"/>
                      <a:gd name="T3" fmla="*/ 28 h 63"/>
                      <a:gd name="T4" fmla="*/ 26 w 23"/>
                      <a:gd name="T5" fmla="*/ 45 h 63"/>
                      <a:gd name="T6" fmla="*/ 14 w 23"/>
                      <a:gd name="T7" fmla="*/ 0 h 6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63">
                        <a:moveTo>
                          <a:pt x="12" y="63"/>
                        </a:moveTo>
                        <a:lnTo>
                          <a:pt x="0" y="24"/>
                        </a:lnTo>
                        <a:lnTo>
                          <a:pt x="23" y="39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23876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aphicFrame>
              <p:nvGraphicFramePr>
                <p:cNvPr id="47" name="Object 61"/>
                <p:cNvGraphicFramePr>
                  <a:graphicFrameLocks noChangeAspect="1"/>
                </p:cNvGraphicFramePr>
                <p:nvPr/>
              </p:nvGraphicFramePr>
              <p:xfrm>
                <a:off x="530" y="3816"/>
                <a:ext cx="486" cy="27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2" name="Photo Editor Photo" r:id="rId20" imgW="1914286" imgH="1066667" progId="MSPhotoEd.3">
                        <p:embed/>
                      </p:oleObj>
                    </mc:Choice>
                    <mc:Fallback>
                      <p:oleObj name="Photo Editor Photo" r:id="rId20" imgW="1914286" imgH="1066667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0" y="3816"/>
                              <a:ext cx="486" cy="27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8" name="Group 62"/>
                <p:cNvGrpSpPr>
                  <a:grpSpLocks/>
                </p:cNvGrpSpPr>
                <p:nvPr/>
              </p:nvGrpSpPr>
              <p:grpSpPr bwMode="auto">
                <a:xfrm>
                  <a:off x="2409" y="959"/>
                  <a:ext cx="1101" cy="2880"/>
                  <a:chOff x="2409" y="959"/>
                  <a:chExt cx="1101" cy="2880"/>
                </a:xfrm>
              </p:grpSpPr>
              <p:sp>
                <p:nvSpPr>
                  <p:cNvPr id="49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2409" y="959"/>
                    <a:ext cx="1101" cy="200"/>
                  </a:xfrm>
                  <a:prstGeom prst="rightArrow">
                    <a:avLst>
                      <a:gd name="adj1" fmla="val 60648"/>
                      <a:gd name="adj2" fmla="val 231669"/>
                    </a:avLst>
                  </a:prstGeom>
                  <a:solidFill>
                    <a:srgbClr val="0000CC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1pPr>
                    <a:lvl2pPr marL="742950" indent="-28575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2pPr>
                    <a:lvl3pPr marL="11430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3pPr>
                    <a:lvl4pPr marL="16002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4pPr>
                    <a:lvl5pPr marL="20574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9pPr>
                  </a:lstStyle>
                  <a:p>
                    <a:endParaRPr lang="hu-HU" altLang="hu-HU"/>
                  </a:p>
                </p:txBody>
              </p:sp>
              <p:sp>
                <p:nvSpPr>
                  <p:cNvPr id="50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2409" y="1799"/>
                    <a:ext cx="1101" cy="200"/>
                  </a:xfrm>
                  <a:prstGeom prst="rightArrow">
                    <a:avLst>
                      <a:gd name="adj1" fmla="val 60648"/>
                      <a:gd name="adj2" fmla="val 231669"/>
                    </a:avLst>
                  </a:prstGeom>
                  <a:solidFill>
                    <a:srgbClr val="0000CC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1pPr>
                    <a:lvl2pPr marL="742950" indent="-28575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2pPr>
                    <a:lvl3pPr marL="11430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3pPr>
                    <a:lvl4pPr marL="16002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4pPr>
                    <a:lvl5pPr marL="20574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9pPr>
                  </a:lstStyle>
                  <a:p>
                    <a:endParaRPr lang="hu-HU" altLang="hu-HU"/>
                  </a:p>
                </p:txBody>
              </p:sp>
              <p:sp>
                <p:nvSpPr>
                  <p:cNvPr id="51" name="AutoShape 65"/>
                  <p:cNvSpPr>
                    <a:spLocks noChangeArrowheads="1"/>
                  </p:cNvSpPr>
                  <p:nvPr/>
                </p:nvSpPr>
                <p:spPr bwMode="auto">
                  <a:xfrm>
                    <a:off x="2409" y="2767"/>
                    <a:ext cx="1101" cy="200"/>
                  </a:xfrm>
                  <a:prstGeom prst="rightArrow">
                    <a:avLst>
                      <a:gd name="adj1" fmla="val 60648"/>
                      <a:gd name="adj2" fmla="val 231669"/>
                    </a:avLst>
                  </a:prstGeom>
                  <a:solidFill>
                    <a:srgbClr val="0000CC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1pPr>
                    <a:lvl2pPr marL="742950" indent="-28575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2pPr>
                    <a:lvl3pPr marL="11430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3pPr>
                    <a:lvl4pPr marL="16002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4pPr>
                    <a:lvl5pPr marL="20574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9pPr>
                  </a:lstStyle>
                  <a:p>
                    <a:endParaRPr lang="hu-HU" altLang="hu-HU"/>
                  </a:p>
                </p:txBody>
              </p:sp>
              <p:sp>
                <p:nvSpPr>
                  <p:cNvPr id="52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2409" y="3639"/>
                    <a:ext cx="1101" cy="200"/>
                  </a:xfrm>
                  <a:prstGeom prst="rightArrow">
                    <a:avLst>
                      <a:gd name="adj1" fmla="val 60648"/>
                      <a:gd name="adj2" fmla="val 231669"/>
                    </a:avLst>
                  </a:prstGeom>
                  <a:solidFill>
                    <a:srgbClr val="0000CC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1pPr>
                    <a:lvl2pPr marL="742950" indent="-28575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2pPr>
                    <a:lvl3pPr marL="11430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3pPr>
                    <a:lvl4pPr marL="16002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4pPr>
                    <a:lvl5pPr marL="2057400" indent="-228600"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70000"/>
                      <a:buFont typeface="Wingdings" pitchFamily="2" charset="2"/>
                      <a:buChar char="n"/>
                      <a:defRPr sz="2400">
                        <a:solidFill>
                          <a:srgbClr val="333399"/>
                        </a:solidFill>
                        <a:latin typeface="Garamond" pitchFamily="18" charset="0"/>
                      </a:defRPr>
                    </a:lvl9pPr>
                  </a:lstStyle>
                  <a:p>
                    <a:endParaRPr lang="hu-HU" altLang="hu-HU"/>
                  </a:p>
                </p:txBody>
              </p:sp>
            </p:grpSp>
            <p:sp>
              <p:nvSpPr>
                <p:cNvPr id="43" name="Rectangle 37"/>
                <p:cNvSpPr>
                  <a:spLocks noChangeArrowheads="1"/>
                </p:cNvSpPr>
                <p:nvPr/>
              </p:nvSpPr>
              <p:spPr bwMode="auto">
                <a:xfrm>
                  <a:off x="4276" y="3722"/>
                  <a:ext cx="1070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1pPr>
                  <a:lvl2pPr marL="742950" indent="-28575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2pPr>
                  <a:lvl3pPr marL="11430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3pPr>
                  <a:lvl4pPr marL="16002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4pPr>
                  <a:lvl5pPr marL="2057400" indent="-228600"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70000"/>
                    <a:buFont typeface="Wingdings" pitchFamily="2" charset="2"/>
                    <a:buChar char="n"/>
                    <a:defRPr sz="2400">
                      <a:solidFill>
                        <a:srgbClr val="333399"/>
                      </a:solidFill>
                      <a:latin typeface="Garamond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SzTx/>
                    <a:buFontTx/>
                    <a:buNone/>
                  </a:pPr>
                  <a:r>
                    <a:rPr lang="hu-HU" altLang="hu-HU" sz="1800" b="1" dirty="0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4/5</a:t>
                  </a:r>
                  <a:r>
                    <a:rPr lang="en-US" altLang="hu-HU" sz="1800" b="1" dirty="0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G</a:t>
                  </a:r>
                  <a:r>
                    <a:rPr lang="hu-HU" altLang="hu-HU" sz="1800" b="1" dirty="0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 Data</a:t>
                  </a:r>
                  <a:r>
                    <a:rPr lang="en-US" altLang="hu-HU" sz="1800" b="1" dirty="0" smtClean="0">
                      <a:solidFill>
                        <a:srgbClr val="000099"/>
                      </a:solidFill>
                      <a:latin typeface="Arial" pitchFamily="34" charset="0"/>
                      <a:cs typeface="Arial" pitchFamily="34" charset="0"/>
                    </a:rPr>
                    <a:t>  </a:t>
                  </a:r>
                  <a:endParaRPr lang="en-US" altLang="hu-HU" sz="18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2076" name="Picture 28" descr="KÃ©ptalÃ¡lat a kÃ¶vetkezÅre: âhuaweiâ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93" y="4479306"/>
            <a:ext cx="485900" cy="4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07" y="5399261"/>
            <a:ext cx="1110203" cy="9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67" y="5326109"/>
            <a:ext cx="1095877" cy="9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utoShape 63"/>
          <p:cNvSpPr>
            <a:spLocks noChangeArrowheads="1"/>
          </p:cNvSpPr>
          <p:nvPr/>
        </p:nvSpPr>
        <p:spPr bwMode="auto">
          <a:xfrm>
            <a:off x="3370759" y="5622561"/>
            <a:ext cx="1530377" cy="197671"/>
          </a:xfrm>
          <a:prstGeom prst="rightArrow">
            <a:avLst>
              <a:gd name="adj1" fmla="val 60648"/>
              <a:gd name="adj2" fmla="val 231669"/>
            </a:avLst>
          </a:prstGeom>
          <a:solidFill>
            <a:srgbClr val="0000CC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rgbClr val="333399"/>
                </a:solidFill>
                <a:latin typeface="Garamond" pitchFamily="18" charset="0"/>
              </a:defRPr>
            </a:lvl1pPr>
            <a:lvl2pPr marL="742950" indent="-285750">
              <a:defRPr sz="2400">
                <a:solidFill>
                  <a:srgbClr val="333399"/>
                </a:solidFill>
                <a:latin typeface="Garamond" pitchFamily="18" charset="0"/>
              </a:defRPr>
            </a:lvl2pPr>
            <a:lvl3pPr marL="1143000" indent="-228600">
              <a:defRPr sz="2400">
                <a:solidFill>
                  <a:srgbClr val="333399"/>
                </a:solidFill>
                <a:latin typeface="Garamond" pitchFamily="18" charset="0"/>
              </a:defRPr>
            </a:lvl3pPr>
            <a:lvl4pPr marL="1600200" indent="-228600">
              <a:defRPr sz="2400">
                <a:solidFill>
                  <a:srgbClr val="333399"/>
                </a:solidFill>
                <a:latin typeface="Garamond" pitchFamily="18" charset="0"/>
              </a:defRPr>
            </a:lvl4pPr>
            <a:lvl5pPr marL="2057400" indent="-228600">
              <a:defRPr sz="2400">
                <a:solidFill>
                  <a:srgbClr val="333399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rgbClr val="333399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rgbClr val="333399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rgbClr val="333399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rgbClr val="333399"/>
                </a:solidFill>
                <a:latin typeface="Garamond" pitchFamily="18" charset="0"/>
              </a:defRPr>
            </a:lvl9pPr>
          </a:lstStyle>
          <a:p>
            <a:endParaRPr lang="hu-HU" altLang="hu-HU"/>
          </a:p>
        </p:txBody>
      </p:sp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49" y="5366089"/>
            <a:ext cx="2775183" cy="102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658183" y="5221358"/>
            <a:ext cx="135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>
                <a:solidFill>
                  <a:srgbClr val="006699"/>
                </a:solidFill>
              </a:rPr>
              <a:t>Hierarchical</a:t>
            </a:r>
            <a:r>
              <a:rPr lang="hu-HU" sz="1200" b="1" dirty="0" smtClean="0">
                <a:solidFill>
                  <a:srgbClr val="006699"/>
                </a:solidFill>
              </a:rPr>
              <a:t> </a:t>
            </a:r>
            <a:r>
              <a:rPr lang="hu-HU" sz="1200" b="1" dirty="0" err="1" smtClean="0">
                <a:solidFill>
                  <a:srgbClr val="006699"/>
                </a:solidFill>
              </a:rPr>
              <a:t>QoS</a:t>
            </a:r>
            <a:endParaRPr lang="hu-HU" sz="1200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AutoShape 7"/>
          <p:cNvSpPr>
            <a:spLocks noChangeAspect="1" noChangeArrowheads="1" noTextEdit="1"/>
          </p:cNvSpPr>
          <p:nvPr/>
        </p:nvSpPr>
        <p:spPr bwMode="auto">
          <a:xfrm>
            <a:off x="0" y="2564904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pic>
        <p:nvPicPr>
          <p:cNvPr id="53" name="Picture 52" descr="Vintage RFU's_Small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370" y="1835532"/>
            <a:ext cx="7488832" cy="340684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97310" y="183644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1998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11910" y="183644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2005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26510" y="183644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2008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2321310" y="1912640"/>
            <a:ext cx="381000" cy="3048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Striped Right Arrow 57"/>
          <p:cNvSpPr/>
          <p:nvPr/>
        </p:nvSpPr>
        <p:spPr>
          <a:xfrm>
            <a:off x="4835910" y="1912640"/>
            <a:ext cx="381000" cy="3048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riped Right Arrow 26"/>
          <p:cNvSpPr/>
          <p:nvPr/>
        </p:nvSpPr>
        <p:spPr>
          <a:xfrm>
            <a:off x="7007610" y="1844824"/>
            <a:ext cx="381000" cy="30480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24328" y="183553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tx2">
                    <a:lumMod val="75000"/>
                  </a:schemeClr>
                </a:solidFill>
              </a:rPr>
              <a:t>2018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99202" y="3140968"/>
            <a:ext cx="1606857" cy="13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8"/>
          <p:cNvSpPr txBox="1"/>
          <p:nvPr/>
        </p:nvSpPr>
        <p:spPr>
          <a:xfrm>
            <a:off x="0" y="178050"/>
            <a:ext cx="6737299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 Hol tart ma a mikrohullámú technológia?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hu-HU" sz="28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fejlődés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lépcsőfokai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26" y="4719051"/>
            <a:ext cx="2745345" cy="16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39" y="11035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Next Generation </a:t>
            </a:r>
            <a:r>
              <a:rPr lang="hu-HU" dirty="0" smtClean="0">
                <a:solidFill>
                  <a:srgbClr val="006699"/>
                </a:solidFill>
              </a:rPr>
              <a:t>(</a:t>
            </a:r>
            <a:r>
              <a:rPr lang="hu-HU" dirty="0" err="1" smtClean="0">
                <a:solidFill>
                  <a:srgbClr val="006699"/>
                </a:solidFill>
              </a:rPr>
              <a:t>since</a:t>
            </a:r>
            <a:r>
              <a:rPr lang="hu-HU" dirty="0" smtClean="0">
                <a:solidFill>
                  <a:srgbClr val="006699"/>
                </a:solidFill>
              </a:rPr>
              <a:t> 2015) </a:t>
            </a:r>
            <a:r>
              <a:rPr lang="en-US" dirty="0" smtClean="0">
                <a:solidFill>
                  <a:srgbClr val="006699"/>
                </a:solidFill>
              </a:rPr>
              <a:t>RFIC</a:t>
            </a:r>
            <a:r>
              <a:rPr lang="en-US" dirty="0" smtClean="0">
                <a:solidFill>
                  <a:srgbClr val="006699"/>
                </a:solidFill>
              </a:rPr>
              <a:t/>
            </a:r>
            <a:br>
              <a:rPr lang="en-US" dirty="0" smtClean="0">
                <a:solidFill>
                  <a:srgbClr val="006699"/>
                </a:solidFill>
              </a:rPr>
            </a:br>
            <a:r>
              <a:rPr lang="en-US" sz="2400" dirty="0" smtClean="0">
                <a:solidFill>
                  <a:srgbClr val="006699"/>
                </a:solidFill>
              </a:rPr>
              <a:t>Full RF System on  Single Chip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403" y="2011680"/>
            <a:ext cx="6813819" cy="39984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Single chip covers all frequency bands:  6 - </a:t>
            </a:r>
            <a:r>
              <a:rPr lang="hu-HU" dirty="0" smtClean="0"/>
              <a:t>42</a:t>
            </a:r>
            <a:r>
              <a:rPr lang="en-US" dirty="0" smtClean="0"/>
              <a:t>GHz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All RF functions are performed in a single chip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75% less components than previous generation RFIC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Fast frequencies rollout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Very high reliability (MTBF)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Fast delivery times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Direct conversion from Baseband to Microwave frequencies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Less RF-chain distortions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Better modem performance (smaller degradations)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Optimal integration with modem for highly robust performance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32240" y="1916832"/>
            <a:ext cx="21941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0" y="5842984"/>
            <a:ext cx="669674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Industry Technology Breakthrough!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agaiz\AppData\Local\Microsoft\Windows\Temporary Internet Files\Content.Outlook\WG7LTN9M\IMG_6890 (3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64288" y="3645024"/>
            <a:ext cx="1332847" cy="13437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7560332" y="2744924"/>
            <a:ext cx="936104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768244" y="3104964"/>
            <a:ext cx="936104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-5059" y="146304"/>
            <a:ext cx="6737299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 Hol tart </a:t>
            </a:r>
            <a:r>
              <a:rPr lang="hu-HU" sz="2800" b="1" dirty="0">
                <a:solidFill>
                  <a:schemeClr val="bg1"/>
                </a:solidFill>
              </a:rPr>
              <a:t>ma a mikrohullámú </a:t>
            </a:r>
            <a:r>
              <a:rPr lang="hu-HU" sz="2800" b="1" dirty="0" smtClean="0">
                <a:solidFill>
                  <a:schemeClr val="bg1"/>
                </a:solidFill>
              </a:rPr>
              <a:t>technológia?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hu-HU" sz="28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fejlődés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lépcsőfokai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2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90268"/>
            <a:ext cx="6737299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 Hol tart ma </a:t>
            </a:r>
            <a:r>
              <a:rPr lang="hu-HU" sz="2800" b="1" dirty="0">
                <a:solidFill>
                  <a:schemeClr val="bg1"/>
                </a:solidFill>
              </a:rPr>
              <a:t>a mikrohullámú </a:t>
            </a:r>
            <a:r>
              <a:rPr lang="hu-HU" sz="2800" b="1" dirty="0" smtClean="0">
                <a:solidFill>
                  <a:schemeClr val="bg1"/>
                </a:solidFill>
              </a:rPr>
              <a:t>  technológia</a:t>
            </a:r>
            <a:r>
              <a:rPr lang="hu-HU" sz="2800" b="1" dirty="0" smtClean="0">
                <a:solidFill>
                  <a:schemeClr val="bg1"/>
                </a:solidFill>
              </a:rPr>
              <a:t>?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hu-HU" sz="28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fejlődés 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lépcsőfokai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timre.SCINETWORK\Pictures\NEC_letölté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542">
            <a:off x="8101581" y="1327360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698">
            <a:off x="6285423" y="1492979"/>
            <a:ext cx="24288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77" y="4588777"/>
            <a:ext cx="3740073" cy="18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RFU-c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05" y="4031801"/>
            <a:ext cx="12160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17" y="4098564"/>
            <a:ext cx="1802989" cy="47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Kép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60" y="5134062"/>
            <a:ext cx="1644140" cy="127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1484">
            <a:off x="7133690" y="3612230"/>
            <a:ext cx="1929883" cy="15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1" y="3479543"/>
            <a:ext cx="25241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90" y="1616670"/>
            <a:ext cx="2313523" cy="203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5981">
            <a:off x="-113649" y="2013519"/>
            <a:ext cx="3095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1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AutoShape 7"/>
          <p:cNvSpPr>
            <a:spLocks noChangeAspect="1" noChangeArrowheads="1" noTextEdit="1"/>
          </p:cNvSpPr>
          <p:nvPr/>
        </p:nvSpPr>
        <p:spPr bwMode="auto">
          <a:xfrm>
            <a:off x="0" y="2564904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632" y="1312253"/>
            <a:ext cx="9133368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hu-HU" sz="1600" b="1" dirty="0">
                <a:latin typeface="Bahnschrift SemiBold" panose="020B0502040204020203" pitchFamily="34" charset="0"/>
              </a:rPr>
              <a:t>Pont – </a:t>
            </a:r>
            <a:r>
              <a:rPr lang="hu-HU" altLang="hu-HU" sz="1600" b="1" dirty="0" err="1">
                <a:latin typeface="Bahnschrift SemiBold" panose="020B0502040204020203" pitchFamily="34" charset="0"/>
              </a:rPr>
              <a:t>pont</a:t>
            </a:r>
            <a:r>
              <a:rPr lang="hu-HU" altLang="hu-HU" sz="1600" b="1" dirty="0">
                <a:latin typeface="Bahnschrift SemiBold" panose="020B0502040204020203" pitchFamily="34" charset="0"/>
              </a:rPr>
              <a:t> (P-P) gerinc összeköttetések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dirty="0">
                <a:latin typeface="Bahnschrift SemiBold" panose="020B0502040204020203" pitchFamily="34" charset="0"/>
              </a:rPr>
              <a:t>Nagytávolságú 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(&gt;100 </a:t>
            </a:r>
            <a:r>
              <a:rPr lang="hu-HU" altLang="hu-HU" sz="1600" b="1" dirty="0">
                <a:latin typeface="Bahnschrift SemiBold" panose="020B0502040204020203" pitchFamily="34" charset="0"/>
              </a:rPr>
              <a:t>km) összeköttetésre is alkalmas 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(+40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dBm-es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Ultra nagy kimenő teljesítményű adófokozatok!) </a:t>
            </a:r>
            <a:endParaRPr lang="hu-HU" altLang="hu-HU" sz="1600" b="1" dirty="0">
              <a:latin typeface="Bahnschrift SemiBold" panose="020B0502040204020203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dirty="0">
                <a:latin typeface="Bahnschrift SemiBold" panose="020B0502040204020203" pitchFamily="34" charset="0"/>
              </a:rPr>
              <a:t>Nagy átviteli sebesség („Nagy” és „kicsi” fogalma?)</a:t>
            </a:r>
          </a:p>
          <a:p>
            <a:pPr lvl="3">
              <a:lnSpc>
                <a:spcPct val="80000"/>
              </a:lnSpc>
            </a:pPr>
            <a:r>
              <a:rPr lang="hu-HU" altLang="hu-HU" sz="1600" b="1" dirty="0">
                <a:latin typeface="Bahnschrift SemiBold" panose="020B0502040204020203" pitchFamily="34" charset="0"/>
              </a:rPr>
              <a:t>Csak a rendszert körülvevő technológiák között értelmezett</a:t>
            </a:r>
          </a:p>
          <a:p>
            <a:pPr lvl="3">
              <a:lnSpc>
                <a:spcPct val="80000"/>
              </a:lnSpc>
            </a:pPr>
            <a:r>
              <a:rPr lang="hu-HU" altLang="hu-HU" sz="1600" b="1" dirty="0" smtClean="0">
                <a:latin typeface="Bahnschrift SemiBold" panose="020B0502040204020203" pitchFamily="34" charset="0"/>
              </a:rPr>
              <a:t>Jelenlegi (2018-as  iparági  tapasztalatok alapján) önkényes </a:t>
            </a:r>
            <a:r>
              <a:rPr lang="hu-HU" altLang="hu-HU" sz="1600" b="1" dirty="0">
                <a:latin typeface="Bahnschrift SemiBold" panose="020B0502040204020203" pitchFamily="34" charset="0"/>
              </a:rPr>
              <a:t>felosztásunk szerint: 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hu-HU" altLang="hu-HU" sz="1600" b="1" dirty="0">
                <a:latin typeface="Bahnschrift SemiBold" panose="020B0502040204020203" pitchFamily="34" charset="0"/>
              </a:rPr>
              <a:t>	</a:t>
            </a:r>
            <a:r>
              <a:rPr lang="hu-HU" altLang="hu-HU" sz="16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10-100 </a:t>
            </a:r>
            <a:r>
              <a:rPr lang="hu-HU" altLang="hu-HU" sz="1600" b="1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Mbit</a:t>
            </a:r>
            <a:r>
              <a:rPr lang="hu-HU" altLang="hu-HU" sz="16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/s </a:t>
            </a:r>
            <a:r>
              <a:rPr lang="hu-HU" altLang="hu-HU" sz="1600" b="1" dirty="0" smtClean="0">
                <a:solidFill>
                  <a:srgbClr val="FF00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600" b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kis </a:t>
            </a:r>
            <a:r>
              <a:rPr lang="hu-HU" altLang="hu-HU" sz="16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kapacitás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hu-HU" altLang="hu-HU" sz="1600" b="1" dirty="0">
                <a:latin typeface="Bahnschrift SemiBold" panose="020B0502040204020203" pitchFamily="34" charset="0"/>
              </a:rPr>
              <a:t>	</a:t>
            </a:r>
            <a:r>
              <a:rPr lang="hu-HU" altLang="hu-HU" sz="16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100 </a:t>
            </a:r>
            <a:r>
              <a:rPr lang="hu-HU" altLang="hu-HU" sz="16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Mbit</a:t>
            </a:r>
            <a:r>
              <a:rPr lang="hu-HU" altLang="hu-HU" sz="16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/s-1 </a:t>
            </a:r>
            <a:r>
              <a:rPr lang="hu-HU" altLang="hu-HU" sz="16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Gbit</a:t>
            </a:r>
            <a:r>
              <a:rPr lang="hu-HU" altLang="hu-HU" sz="16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/s-ig </a:t>
            </a:r>
            <a:r>
              <a:rPr lang="hu-HU" altLang="hu-HU" sz="1600" b="1" dirty="0" smtClean="0">
                <a:solidFill>
                  <a:srgbClr val="FF66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600" b="1" dirty="0" smtClean="0">
                <a:solidFill>
                  <a:srgbClr val="FF6600"/>
                </a:solidFill>
                <a:latin typeface="Bahnschrift SemiBold" panose="020B0502040204020203" pitchFamily="34" charset="0"/>
              </a:rPr>
              <a:t> közepes kapacitás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hu-HU" altLang="hu-HU" sz="1600" b="1" dirty="0">
                <a:latin typeface="Bahnschrift SemiBold" panose="020B0502040204020203" pitchFamily="34" charset="0"/>
              </a:rPr>
              <a:t>	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</a:t>
            </a:r>
            <a:r>
              <a:rPr lang="hu-HU" altLang="hu-HU" sz="1600" b="1" dirty="0" smtClean="0">
                <a:solidFill>
                  <a:srgbClr val="008000"/>
                </a:solidFill>
                <a:latin typeface="Bahnschrift SemiBold" panose="020B0502040204020203" pitchFamily="34" charset="0"/>
              </a:rPr>
              <a:t>1-20 </a:t>
            </a:r>
            <a:r>
              <a:rPr lang="hu-HU" altLang="hu-HU" sz="1600" b="1" dirty="0" err="1" smtClean="0">
                <a:solidFill>
                  <a:srgbClr val="008000"/>
                </a:solidFill>
                <a:latin typeface="Bahnschrift SemiBold" panose="020B0502040204020203" pitchFamily="34" charset="0"/>
              </a:rPr>
              <a:t>Gbit</a:t>
            </a:r>
            <a:r>
              <a:rPr lang="hu-HU" altLang="hu-HU" sz="1600" b="1" dirty="0" smtClean="0">
                <a:solidFill>
                  <a:srgbClr val="008000"/>
                </a:solidFill>
                <a:latin typeface="Bahnschrift SemiBold" panose="020B0502040204020203" pitchFamily="34" charset="0"/>
              </a:rPr>
              <a:t>/s</a:t>
            </a:r>
            <a:r>
              <a:rPr lang="hu-HU" altLang="hu-HU" sz="1600" b="1" dirty="0" smtClean="0">
                <a:solidFill>
                  <a:srgbClr val="0080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600" b="1" dirty="0" smtClean="0">
                <a:solidFill>
                  <a:srgbClr val="008000"/>
                </a:solidFill>
                <a:latin typeface="Bahnschrift SemiBold" panose="020B0502040204020203" pitchFamily="34" charset="0"/>
              </a:rPr>
              <a:t>nagy kapacitás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dirty="0" smtClean="0">
                <a:latin typeface="Bahnschrift SemiBold" panose="020B0502040204020203" pitchFamily="34" charset="0"/>
              </a:rPr>
              <a:t>Frekvencia:  4,9-80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GHz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dirty="0" smtClean="0">
                <a:latin typeface="Bahnschrift SemiBold" panose="020B0502040204020203" pitchFamily="34" charset="0"/>
              </a:rPr>
              <a:t>Interfészek: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legacy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E1/STM-1 és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Eth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(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max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10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Gbps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/port), tetszőleges optikai meghajtókkal,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portredundanciával</a:t>
            </a:r>
            <a:endParaRPr lang="hu-HU" altLang="hu-HU" sz="1600" b="1" dirty="0" smtClean="0">
              <a:latin typeface="Bahnschrift SemiBold" panose="020B0502040204020203" pitchFamily="34" charset="0"/>
            </a:endParaRP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dirty="0" smtClean="0">
                <a:latin typeface="Bahnschrift SemiBold" panose="020B0502040204020203" pitchFamily="34" charset="0"/>
              </a:rPr>
              <a:t>Osztott </a:t>
            </a:r>
            <a:r>
              <a:rPr lang="hu-HU" altLang="hu-HU" sz="1600" b="1" dirty="0">
                <a:latin typeface="Bahnschrift SemiBold" panose="020B0502040204020203" pitchFamily="34" charset="0"/>
              </a:rPr>
              <a:t>kivitel (IDU-ODU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)  vagy teljesen kültéri kivitelek (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Full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ODU)</a:t>
            </a:r>
          </a:p>
          <a:p>
            <a:pPr lvl="1">
              <a:lnSpc>
                <a:spcPct val="80000"/>
              </a:lnSpc>
            </a:pPr>
            <a:r>
              <a:rPr lang="hu-HU" altLang="hu-HU" sz="1600" b="1" dirty="0" smtClean="0">
                <a:latin typeface="Bahnschrift SemiBold" panose="020B0502040204020203" pitchFamily="34" charset="0"/>
              </a:rPr>
              <a:t>Az osztottak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koax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 vagy optika+táp (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PoE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, -48V) megtáplálásúak. Az FODU modellek kizárólag optika (esetleg </a:t>
            </a:r>
            <a:r>
              <a:rPr lang="hu-HU" altLang="hu-HU" sz="1600" b="1" dirty="0" err="1" smtClean="0">
                <a:latin typeface="Bahnschrift SemiBold" panose="020B0502040204020203" pitchFamily="34" charset="0"/>
              </a:rPr>
              <a:t>PoE</a:t>
            </a:r>
            <a:r>
              <a:rPr lang="hu-HU" altLang="hu-HU" sz="1600" b="1" dirty="0" smtClean="0">
                <a:latin typeface="Bahnschrift SemiBold" panose="020B0502040204020203" pitchFamily="34" charset="0"/>
              </a:rPr>
              <a:t>) és -48V tápvezetékes táplálásúak.</a:t>
            </a:r>
            <a:endParaRPr lang="hu-HU" altLang="hu-HU" sz="1600" b="1" dirty="0">
              <a:latin typeface="Bahnschrift SemiBold" panose="020B0502040204020203" pitchFamily="34" charset="0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0" y="178050"/>
            <a:ext cx="8540151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 Hol tart ma </a:t>
            </a:r>
            <a:r>
              <a:rPr lang="hu-HU" sz="2800" b="1" dirty="0">
                <a:solidFill>
                  <a:schemeClr val="bg1"/>
                </a:solidFill>
              </a:rPr>
              <a:t>a </a:t>
            </a:r>
            <a:r>
              <a:rPr lang="hu-HU" sz="2800" b="1" dirty="0" smtClean="0">
                <a:solidFill>
                  <a:schemeClr val="bg1"/>
                </a:solidFill>
              </a:rPr>
              <a:t>mikrohullámú technológia</a:t>
            </a:r>
            <a:r>
              <a:rPr lang="hu-HU" sz="2800" b="1" dirty="0" smtClean="0">
                <a:solidFill>
                  <a:schemeClr val="bg1"/>
                </a:solidFill>
              </a:rPr>
              <a:t>?  			</a:t>
            </a:r>
            <a:r>
              <a:rPr lang="hu-H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jelenlegi állapot—számokban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" y="4587005"/>
            <a:ext cx="3759251" cy="18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78" y="4381004"/>
            <a:ext cx="3313442" cy="20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7728509" y="6027563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NEC </a:t>
            </a:r>
            <a:r>
              <a:rPr lang="hu-HU" dirty="0" err="1" smtClean="0"/>
              <a:t>iX</a:t>
            </a:r>
            <a:endParaRPr lang="hu-HU" dirty="0"/>
          </a:p>
        </p:txBody>
      </p:sp>
      <p:pic>
        <p:nvPicPr>
          <p:cNvPr id="30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0" y="4839562"/>
            <a:ext cx="1130527" cy="29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4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lvl="1"/>
            <a:r>
              <a:rPr lang="hu-HU" sz="2800" dirty="0" smtClean="0">
                <a:solidFill>
                  <a:srgbClr val="FFC000"/>
                </a:solidFill>
              </a:rPr>
              <a:t>Az ideális stacioner hálózat felépítése</a:t>
            </a:r>
            <a:endParaRPr lang="en-GB" sz="2800" dirty="0" smtClean="0">
              <a:solidFill>
                <a:srgbClr val="FFC000"/>
              </a:solidFill>
            </a:endParaRP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83720" cy="4824412"/>
          </a:xfrm>
        </p:spPr>
        <p:txBody>
          <a:bodyPr/>
          <a:lstStyle/>
          <a:p>
            <a:pPr marL="0" indent="0" eaLnBrk="1" hangingPunct="1">
              <a:buNone/>
            </a:pPr>
            <a:endParaRPr lang="hu-HU" noProof="0" dirty="0" smtClean="0">
              <a:latin typeface="Arial Narrow" pitchFamily="34" charset="0"/>
            </a:endParaRPr>
          </a:p>
          <a:p>
            <a:pPr eaLnBrk="1" hangingPunct="1">
              <a:buFontTx/>
              <a:buNone/>
            </a:pPr>
            <a:r>
              <a:rPr lang="en-GB" noProof="0" dirty="0" smtClean="0">
                <a:latin typeface="Arial Narrow" pitchFamily="34" charset="0"/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736"/>
            <a:ext cx="6674950" cy="46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23" y="2398876"/>
            <a:ext cx="3519577" cy="40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719" y="1244736"/>
            <a:ext cx="3066281" cy="149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30291" y="2275027"/>
            <a:ext cx="577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52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network">
  <a:themeElements>
    <a:clrScheme name="scinetwork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cinetwork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cinetwo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gyéni tervezés">
  <a:themeElements>
    <a:clrScheme name="1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Egyéni tervezé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gyéni tervezés">
  <a:themeElements>
    <a:clrScheme name="2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gyéni tervezés">
  <a:themeElements>
    <a:clrScheme name="3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gyéni tervezés">
  <a:themeElements>
    <a:clrScheme name="4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Egyéni tervezés">
  <a:themeElements>
    <a:clrScheme name="5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gyéni tervezés">
  <a:themeElements>
    <a:clrScheme name="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yéni tervezé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16842</TotalTime>
  <Words>1237</Words>
  <Application>Microsoft Office PowerPoint</Application>
  <PresentationFormat>Diavetítés a képernyőre (4:3 oldalarány)</PresentationFormat>
  <Paragraphs>172</Paragraphs>
  <Slides>21</Slides>
  <Notes>19</Notes>
  <HiddenSlides>0</HiddenSlides>
  <MMClips>1</MMClips>
  <ScaleCrop>false</ScaleCrop>
  <HeadingPairs>
    <vt:vector size="6" baseType="variant">
      <vt:variant>
        <vt:lpstr>Téma</vt:lpstr>
      </vt:variant>
      <vt:variant>
        <vt:i4>7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9" baseType="lpstr">
      <vt:lpstr>scinetwork</vt:lpstr>
      <vt:lpstr>1_Egyéni tervezés</vt:lpstr>
      <vt:lpstr>2_Egyéni tervezés</vt:lpstr>
      <vt:lpstr>3_Egyéni tervezés</vt:lpstr>
      <vt:lpstr>4_Egyéni tervezés</vt:lpstr>
      <vt:lpstr>5_Egyéni tervezés</vt:lpstr>
      <vt:lpstr>Egyéni tervezés</vt:lpstr>
      <vt:lpstr>Microsoft Photo Editor 3.0 Photo</vt:lpstr>
      <vt:lpstr>A Magyar Honvédség  állandóhelyű gerinchálózatainak és tábori kommunikációs rendszereinek fejlesztési irányai</vt:lpstr>
      <vt:lpstr>A MH jelenleg üzemelő stacioner rendszere</vt:lpstr>
      <vt:lpstr>Milyen  igények merülhetnek fel és mi a (jó) prioritás?</vt:lpstr>
      <vt:lpstr>Az eszközzel szemben támasztott követelmélnyek</vt:lpstr>
      <vt:lpstr>PowerPoint bemutató</vt:lpstr>
      <vt:lpstr>Next Generation (since 2015) RFIC Full RF System on  Single Chip</vt:lpstr>
      <vt:lpstr>PowerPoint bemutató</vt:lpstr>
      <vt:lpstr>PowerPoint bemutató</vt:lpstr>
      <vt:lpstr>Az ideális stacioner hálózat felépítése</vt:lpstr>
      <vt:lpstr>Technikák a megbízhatóság és a kapacitásnövelésre</vt:lpstr>
      <vt:lpstr>Technikák a megbízhatóság és a kapacitásnövelésre</vt:lpstr>
      <vt:lpstr>A végső cél: az optikai átviteli hálózat (redundáns gyűrűtopológia) és a mikrohullámú hálózat teljes integrációja—külső eszköz nélkül</vt:lpstr>
      <vt:lpstr>Sávszélesség sokszorozási technikák—ugyanazon frekvenciát vagy/és polárt vagy/és antennát használva! </vt:lpstr>
      <vt:lpstr>A 4x4 MIMO elmélete—ugyanazon frekvencián és árbócon 4 adót üzemeltetünk 1 irányba XPIC módon (ellenoldalon megegyezik a konfiguráció). Eredmény: négyszeres  sávszélesség!</vt:lpstr>
      <vt:lpstr>PowerPoint bemutató</vt:lpstr>
      <vt:lpstr>Mi a Beamforming? PMP tábori hálózatok     6 GHz alatti tartományban</vt:lpstr>
      <vt:lpstr>PowerPoint bemutató</vt:lpstr>
      <vt:lpstr>Command &amp; Control to Patrol Vehicles – PtMP covering 5km </vt:lpstr>
      <vt:lpstr>Ember nélküli automatizált őrjárat az izraeli határon (Gázai övezet)—RADWIN PMP technológia Esettanulmány 2010 IDF</vt:lpstr>
      <vt:lpstr>A Beamforming technológia a gyakorlatban</vt:lpstr>
      <vt:lpstr>Köszönöm a figyelmet! </vt:lpstr>
    </vt:vector>
  </TitlesOfParts>
  <Company>ZseKa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ZseKa</dc:creator>
  <cp:lastModifiedBy>Trencsánszky Imre</cp:lastModifiedBy>
  <cp:revision>541</cp:revision>
  <dcterms:created xsi:type="dcterms:W3CDTF">2008-11-08T13:31:16Z</dcterms:created>
  <dcterms:modified xsi:type="dcterms:W3CDTF">2018-11-14T00:27:54Z</dcterms:modified>
</cp:coreProperties>
</file>